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1" r:id="rId4"/>
    <p:sldId id="265" r:id="rId5"/>
    <p:sldId id="263" r:id="rId6"/>
    <p:sldId id="267" r:id="rId7"/>
    <p:sldId id="266" r:id="rId8"/>
    <p:sldId id="30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57D"/>
    <a:srgbClr val="97C72C"/>
    <a:srgbClr val="E5011A"/>
    <a:srgbClr val="F26D1A"/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280BC-DE8E-4223-9C42-BE3D5473FF5B}" v="8" dt="2022-03-23T08:36:22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7" d="100"/>
          <a:sy n="157" d="100"/>
        </p:scale>
        <p:origin x="610" y="10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wrob@o365.umk.pl" userId="S::michwrob@o365.umk.pl::ef5cb08a-1002-43bb-a73c-86e4637e0648" providerId="AD" clId="Web-{956280BC-DE8E-4223-9C42-BE3D5473FF5B}"/>
    <pc:docChg chg="modSld">
      <pc:chgData name="michwrob@o365.umk.pl" userId="S::michwrob@o365.umk.pl::ef5cb08a-1002-43bb-a73c-86e4637e0648" providerId="AD" clId="Web-{956280BC-DE8E-4223-9C42-BE3D5473FF5B}" dt="2022-03-23T08:36:22.081" v="6" actId="20577"/>
      <pc:docMkLst>
        <pc:docMk/>
      </pc:docMkLst>
      <pc:sldChg chg="modSp">
        <pc:chgData name="michwrob@o365.umk.pl" userId="S::michwrob@o365.umk.pl::ef5cb08a-1002-43bb-a73c-86e4637e0648" providerId="AD" clId="Web-{956280BC-DE8E-4223-9C42-BE3D5473FF5B}" dt="2022-03-23T08:36:11.878" v="3" actId="20577"/>
        <pc:sldMkLst>
          <pc:docMk/>
          <pc:sldMk cId="3983123018" sldId="263"/>
        </pc:sldMkLst>
        <pc:spChg chg="mod">
          <ac:chgData name="michwrob@o365.umk.pl" userId="S::michwrob@o365.umk.pl::ef5cb08a-1002-43bb-a73c-86e4637e0648" providerId="AD" clId="Web-{956280BC-DE8E-4223-9C42-BE3D5473FF5B}" dt="2022-03-23T08:36:11.878" v="3" actId="20577"/>
          <ac:spMkLst>
            <pc:docMk/>
            <pc:sldMk cId="3983123018" sldId="263"/>
            <ac:spMk id="14" creationId="{00000000-0000-0000-0000-000000000000}"/>
          </ac:spMkLst>
        </pc:spChg>
      </pc:sldChg>
      <pc:sldChg chg="modSp">
        <pc:chgData name="michwrob@o365.umk.pl" userId="S::michwrob@o365.umk.pl::ef5cb08a-1002-43bb-a73c-86e4637e0648" providerId="AD" clId="Web-{956280BC-DE8E-4223-9C42-BE3D5473FF5B}" dt="2022-03-23T08:36:22.081" v="6" actId="20577"/>
        <pc:sldMkLst>
          <pc:docMk/>
          <pc:sldMk cId="3614250600" sldId="267"/>
        </pc:sldMkLst>
        <pc:spChg chg="mod">
          <ac:chgData name="michwrob@o365.umk.pl" userId="S::michwrob@o365.umk.pl::ef5cb08a-1002-43bb-a73c-86e4637e0648" providerId="AD" clId="Web-{956280BC-DE8E-4223-9C42-BE3D5473FF5B}" dt="2022-03-23T08:36:22.081" v="6" actId="20577"/>
          <ac:spMkLst>
            <pc:docMk/>
            <pc:sldMk cId="3614250600" sldId="267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72838" y="224714"/>
            <a:ext cx="2684006" cy="11948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2022-03-23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zorek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82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0fLj-dLvaP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oanna.szalacha@umk.pl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Witamy w Instytucie Socjologii UMK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tekstu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1800" dirty="0"/>
              <a:t>Czym jest socjologia?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24"/>
          </p:nvPr>
        </p:nvSpPr>
        <p:spPr>
          <a:xfrm>
            <a:off x="647700" y="1252498"/>
            <a:ext cx="6306350" cy="3568562"/>
          </a:xfrm>
        </p:spPr>
        <p:txBody>
          <a:bodyPr/>
          <a:lstStyle/>
          <a:p>
            <a:r>
              <a:rPr lang="pl-PL" sz="1800" dirty="0"/>
              <a:t>Socjologia to dyscyplina naukowa, która pozwoli Ci zrozumieć mechanizmy funkcjonowania świata, w którym żyjesz. </a:t>
            </a:r>
          </a:p>
          <a:p>
            <a:pPr lvl="1"/>
            <a:r>
              <a:rPr lang="pl-PL" sz="1600" dirty="0"/>
              <a:t>Skąd biorą się nierówności? </a:t>
            </a:r>
          </a:p>
          <a:p>
            <a:pPr lvl="1"/>
            <a:r>
              <a:rPr lang="pl-PL" sz="1600" dirty="0"/>
              <a:t>Dlaczego raczej dostosowujemy się do otoczenia, niż zmieniamy świat wokół siebie? </a:t>
            </a:r>
          </a:p>
          <a:p>
            <a:pPr lvl="1"/>
            <a:r>
              <a:rPr lang="pl-PL" sz="1600" dirty="0"/>
              <a:t>Czy da się przewidzieć zachowania ludzi? </a:t>
            </a:r>
          </a:p>
          <a:p>
            <a:r>
              <a:rPr lang="pl-PL" sz="1800" dirty="0"/>
              <a:t>Socjologowie szukają odpowiedzi na te i na inne, podobne pytania. Ponieważ socjologia jest nauką empiryczną, odpowiedzi te pytania zazwyczaj opierają się na rozmaitych </a:t>
            </a:r>
            <a:r>
              <a:rPr lang="pl-PL" sz="1800" b="1" u="sng" dirty="0"/>
              <a:t>danych zbieranych w trakcie badań</a:t>
            </a:r>
            <a:r>
              <a:rPr lang="pl-PL" sz="1800" dirty="0"/>
              <a:t>.</a:t>
            </a:r>
          </a:p>
          <a:p>
            <a:r>
              <a:rPr lang="pl-PL" sz="1800" dirty="0"/>
              <a:t>Zobaczmy jednak, co mówią na ten temat nasi badacze </a:t>
            </a:r>
            <a:r>
              <a:rPr lang="pl-PL" sz="1800" dirty="0">
                <a:sym typeface="Wingdings" panose="05000000000000000000" pitchFamily="2" charset="2"/>
              </a:rPr>
              <a:t> </a:t>
            </a:r>
            <a:endParaRPr lang="pl-PL" sz="1800" dirty="0"/>
          </a:p>
          <a:p>
            <a:pPr marL="0" indent="0">
              <a:buNone/>
            </a:pPr>
            <a:endParaRPr lang="pl-PL" sz="2000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2AEBCA2-3871-41F5-8960-B2B9059CEC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700" y="2524125"/>
            <a:ext cx="2455822" cy="163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0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7E016CD8-9CDB-4FAB-9F51-2282361C0A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DFE12D-8212-486B-AAA9-33AF61AF5BC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31A3EE-0EF1-4D11-ABF1-AD721AB763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76A09B3-9D7F-42C1-A063-EA681520BDF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Multimedia online 6">
            <a:hlinkClick r:id="" action="ppaction://media"/>
            <a:extLst>
              <a:ext uri="{FF2B5EF4-FFF2-40B4-BE49-F238E27FC236}">
                <a16:creationId xmlns:a16="http://schemas.microsoft.com/office/drawing/2014/main" id="{8D4FD75F-F49A-4570-8683-AF83DFE8A61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7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tekstu 11"/>
          <p:cNvSpPr>
            <a:spLocks noGrp="1"/>
          </p:cNvSpPr>
          <p:nvPr>
            <p:ph type="body" sz="quarter" idx="19"/>
          </p:nvPr>
        </p:nvSpPr>
        <p:spPr>
          <a:xfrm>
            <a:off x="460168" y="36933"/>
            <a:ext cx="5877133" cy="258015"/>
          </a:xfrm>
        </p:spPr>
        <p:txBody>
          <a:bodyPr/>
          <a:lstStyle/>
          <a:p>
            <a:r>
              <a:rPr lang="pl-PL" sz="2000" dirty="0"/>
              <a:t>Czego możesz się spodziewać na 1 roku studiów?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24"/>
          </p:nvPr>
        </p:nvSpPr>
        <p:spPr>
          <a:xfrm>
            <a:off x="571540" y="1212440"/>
            <a:ext cx="5867680" cy="3568562"/>
          </a:xfrm>
        </p:spPr>
        <p:txBody>
          <a:bodyPr/>
          <a:lstStyle/>
          <a:p>
            <a:r>
              <a:rPr lang="pl-PL" sz="2400" dirty="0"/>
              <a:t>Indywidualnej opieki tutora – pomożemy Ci skonstruować plan studiów!</a:t>
            </a:r>
          </a:p>
          <a:p>
            <a:r>
              <a:rPr lang="pl-PL" sz="2400" dirty="0"/>
              <a:t>Kursów m.in. Antropologia społeczna, Trening umiejętności interpersonalnych, Warsztat umiejętności pisarski i oczywiście Klasyczne teorie socjologiczne </a:t>
            </a:r>
            <a:r>
              <a:rPr lang="pl-PL" sz="2400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E1A55DD-E915-4624-8A3D-270CBBCFE6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825" y="3247717"/>
            <a:ext cx="2684481" cy="171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3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tekstu 11"/>
          <p:cNvSpPr>
            <a:spLocks noGrp="1"/>
          </p:cNvSpPr>
          <p:nvPr>
            <p:ph type="body" sz="quarter" idx="19"/>
          </p:nvPr>
        </p:nvSpPr>
        <p:spPr>
          <a:xfrm>
            <a:off x="460168" y="53866"/>
            <a:ext cx="5877133" cy="258015"/>
          </a:xfrm>
        </p:spPr>
        <p:txBody>
          <a:bodyPr/>
          <a:lstStyle/>
          <a:p>
            <a:r>
              <a:rPr lang="pl-PL" sz="2400" dirty="0"/>
              <a:t>Dlaczego Toruńska Socjologia?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24"/>
          </p:nvPr>
        </p:nvSpPr>
        <p:spPr>
          <a:xfrm>
            <a:off x="571540" y="1009241"/>
            <a:ext cx="7572335" cy="3568562"/>
          </a:xfrm>
        </p:spPr>
        <p:txBody>
          <a:bodyPr vert="horz" lIns="91440" tIns="45720" rIns="91440" bIns="45720" anchor="t"/>
          <a:lstStyle/>
          <a:p>
            <a:r>
              <a:rPr lang="pl-PL" sz="2000" b="1" dirty="0"/>
              <a:t>Doświadczona i zaangażowana kadra dydaktyczna</a:t>
            </a:r>
            <a:endParaRPr lang="pl-PL" sz="2000" dirty="0"/>
          </a:p>
          <a:p>
            <a:r>
              <a:rPr lang="pl-PL" sz="2000" dirty="0"/>
              <a:t>Toruńska socjologia od dawna jest notowana wysoko w rozmaitych rankingach (np. „Perspektyw”). </a:t>
            </a:r>
          </a:p>
          <a:p>
            <a:r>
              <a:rPr lang="pl-PL" sz="2000" dirty="0"/>
              <a:t>Nasza kadra ma mocną pozycję naukową - bardzo dobra kategoria A w ewaluacji </a:t>
            </a:r>
            <a:r>
              <a:rPr lang="pl-PL" sz="2000" dirty="0" err="1"/>
              <a:t>MNiSW</a:t>
            </a:r>
            <a:r>
              <a:rPr lang="pl-PL" sz="2000" dirty="0"/>
              <a:t>. </a:t>
            </a:r>
          </a:p>
          <a:p>
            <a:r>
              <a:rPr lang="pl-PL" sz="2000" dirty="0"/>
              <a:t>Jesteśmy ważną częścią polskiej socjologii. Nasi wykładowcy prowadzą często unikatowe projekty badawcze i są autorami nagradzanych książek. </a:t>
            </a:r>
          </a:p>
          <a:p>
            <a:r>
              <a:rPr lang="pl-PL" sz="2000" dirty="0"/>
              <a:t>Przykładamy się też do pracy ze studentami - kilkunastu naszych studentów zdobyło nagrody i wyróżnienia w ogólnopolskim konkursie o Nagrodę im. Floriana Znanieckiego na najlepszą pracę dyplomową z socjologii.</a:t>
            </a:r>
          </a:p>
        </p:txBody>
      </p:sp>
    </p:spTree>
    <p:extLst>
      <p:ext uri="{BB962C8B-B14F-4D97-AF65-F5344CB8AC3E}">
        <p14:creationId xmlns:p14="http://schemas.microsoft.com/office/powerpoint/2010/main" val="398312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tekstu 11"/>
          <p:cNvSpPr>
            <a:spLocks noGrp="1"/>
          </p:cNvSpPr>
          <p:nvPr>
            <p:ph type="body" sz="quarter" idx="19"/>
          </p:nvPr>
        </p:nvSpPr>
        <p:spPr>
          <a:xfrm>
            <a:off x="460168" y="53866"/>
            <a:ext cx="5877133" cy="258015"/>
          </a:xfrm>
        </p:spPr>
        <p:txBody>
          <a:bodyPr/>
          <a:lstStyle/>
          <a:p>
            <a:r>
              <a:rPr lang="pl-PL" sz="2400" dirty="0"/>
              <a:t>Studiując u nas: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24"/>
          </p:nvPr>
        </p:nvSpPr>
        <p:spPr>
          <a:xfrm>
            <a:off x="571540" y="1009241"/>
            <a:ext cx="7572335" cy="3568562"/>
          </a:xfrm>
        </p:spPr>
        <p:txBody>
          <a:bodyPr vert="horz" lIns="91440" tIns="45720" rIns="91440" bIns="45720" anchor="t"/>
          <a:lstStyle/>
          <a:p>
            <a:r>
              <a:rPr lang="pl-PL" sz="2000" dirty="0"/>
              <a:t>Poznasz wszystkie metody i techniki prowadzenia badań społecznych.</a:t>
            </a:r>
          </a:p>
          <a:p>
            <a:r>
              <a:rPr lang="pl-PL" sz="2000" dirty="0"/>
              <a:t>Nauczysz się używać specjalistycznych programów do analizy danych. </a:t>
            </a:r>
            <a:endParaRPr lang="pl-PL" sz="2000" dirty="0">
              <a:cs typeface="Calibri"/>
            </a:endParaRPr>
          </a:p>
          <a:p>
            <a:r>
              <a:rPr lang="pl-PL" sz="2000" dirty="0"/>
              <a:t>Poznasz najnowsze teorie socjologiczne oraz wyniki najnowszych badań naukowych wyjaśniające wiele problemów typowych dla naszych czasów.</a:t>
            </a:r>
          </a:p>
          <a:p>
            <a:r>
              <a:rPr lang="pl-PL" sz="2000" dirty="0"/>
              <a:t>Poznasz specyfikę różnych subdyscyplin socjologicznych podczas kursów takich jak m.in. Socjologia kultury, Socjologia płci, Socjologia ruchów społecznych, Socjologia Internetu. </a:t>
            </a:r>
          </a:p>
        </p:txBody>
      </p:sp>
    </p:spTree>
    <p:extLst>
      <p:ext uri="{BB962C8B-B14F-4D97-AF65-F5344CB8AC3E}">
        <p14:creationId xmlns:p14="http://schemas.microsoft.com/office/powerpoint/2010/main" val="361425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>
          <a:xfrm>
            <a:off x="460168" y="113133"/>
            <a:ext cx="5877133" cy="521867"/>
          </a:xfrm>
        </p:spPr>
        <p:txBody>
          <a:bodyPr/>
          <a:lstStyle/>
          <a:p>
            <a:r>
              <a:rPr lang="pl-PL" sz="2400" dirty="0"/>
              <a:t>Co dalej?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4"/>
          </p:nvPr>
        </p:nvSpPr>
        <p:spPr>
          <a:xfrm>
            <a:off x="460168" y="922868"/>
            <a:ext cx="7371830" cy="3737326"/>
          </a:xfrm>
        </p:spPr>
        <p:txBody>
          <a:bodyPr/>
          <a:lstStyle/>
          <a:p>
            <a:r>
              <a:rPr lang="pl-PL" sz="2000" dirty="0"/>
              <a:t>Praca -  nasi absolwenci są zatrudniani jako: pracownicy firm badania rynku i opinii społecznej, specjaliści od kontaktów interpersonalnych w przedsiębiorstwach, autorzy i wykonawcy różnych projektów m.in. finansowanych przez UE, dziennikarze i pracownicy mediów, analitycy w dużych korporacjach. </a:t>
            </a:r>
          </a:p>
          <a:p>
            <a:r>
              <a:rPr lang="pl-PL" sz="2000" dirty="0"/>
              <a:t>Dalsze studia na II stopniu:</a:t>
            </a:r>
          </a:p>
          <a:p>
            <a:r>
              <a:rPr lang="pl-PL" sz="2000" dirty="0"/>
              <a:t>Socjologia – ze specjalnościami Zarządzanie Innowacjami Społecznymi oraz Human </a:t>
            </a:r>
            <a:r>
              <a:rPr lang="pl-PL" sz="2000" dirty="0" err="1"/>
              <a:t>Resources</a:t>
            </a:r>
            <a:r>
              <a:rPr lang="pl-PL" sz="2000" dirty="0"/>
              <a:t> 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02B8E94-17B9-4190-BCE3-2CB083583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532" y="3434605"/>
            <a:ext cx="2269943" cy="151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3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957F33A7-72A4-4F8A-903C-9B664501F86C}"/>
              </a:ext>
            </a:extLst>
          </p:cNvPr>
          <p:cNvSpPr txBox="1"/>
          <p:nvPr/>
        </p:nvSpPr>
        <p:spPr>
          <a:xfrm>
            <a:off x="1651819" y="2949792"/>
            <a:ext cx="6371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100" dirty="0"/>
              <a:t>ZAPRASZAMY DO PYTAŃ!</a:t>
            </a:r>
          </a:p>
          <a:p>
            <a:pPr algn="ctr"/>
            <a:endParaRPr lang="pl-PL" sz="2100" dirty="0"/>
          </a:p>
          <a:p>
            <a:pPr algn="ctr"/>
            <a:r>
              <a:rPr lang="pl-PL" sz="2800" dirty="0"/>
              <a:t>Kontakt: </a:t>
            </a:r>
            <a:r>
              <a:rPr lang="pl-PL" sz="2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joanna.szalacha@umk.pl</a:t>
            </a:r>
            <a:endParaRPr lang="pl-PL" sz="2800" dirty="0">
              <a:solidFill>
                <a:schemeClr val="bg1"/>
              </a:solidFill>
            </a:endParaRPr>
          </a:p>
          <a:p>
            <a:pPr algn="ctr"/>
            <a:r>
              <a:rPr lang="pl-PL" sz="2800" dirty="0">
                <a:solidFill>
                  <a:schemeClr val="bg1"/>
                </a:solidFill>
              </a:rPr>
              <a:t>https://www.facebook.com/InstytutSocjologiiUMK</a:t>
            </a:r>
          </a:p>
        </p:txBody>
      </p:sp>
    </p:spTree>
    <p:extLst>
      <p:ext uri="{BB962C8B-B14F-4D97-AF65-F5344CB8AC3E}">
        <p14:creationId xmlns:p14="http://schemas.microsoft.com/office/powerpoint/2010/main" val="11181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9779</TotalTime>
  <Words>379</Words>
  <Application>Microsoft Office PowerPoint</Application>
  <PresentationFormat>Pokaz na ekranie (16:9)</PresentationFormat>
  <Paragraphs>30</Paragraphs>
  <Slides>8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Wingdings</vt:lpstr>
      <vt:lpstr>Office Theme</vt:lpstr>
      <vt:lpstr>Witamy w Instytucie Socjologii UMK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Anna Pietrzak (ankh)</cp:lastModifiedBy>
  <cp:revision>66</cp:revision>
  <dcterms:created xsi:type="dcterms:W3CDTF">2016-12-06T12:50:57Z</dcterms:created>
  <dcterms:modified xsi:type="dcterms:W3CDTF">2022-03-23T11:37:06Z</dcterms:modified>
</cp:coreProperties>
</file>