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8" r:id="rId3"/>
    <p:sldId id="321" r:id="rId4"/>
    <p:sldId id="293" r:id="rId5"/>
    <p:sldId id="308" r:id="rId6"/>
    <p:sldId id="303" r:id="rId7"/>
    <p:sldId id="292" r:id="rId8"/>
    <p:sldId id="296" r:id="rId9"/>
    <p:sldId id="315" r:id="rId10"/>
    <p:sldId id="322" r:id="rId11"/>
    <p:sldId id="323" r:id="rId12"/>
    <p:sldId id="309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24BB41E-989B-4D91-A75A-50D9913BED47}">
          <p14:sldIdLst>
            <p14:sldId id="256"/>
            <p14:sldId id="318"/>
            <p14:sldId id="321"/>
            <p14:sldId id="293"/>
            <p14:sldId id="308"/>
            <p14:sldId id="303"/>
            <p14:sldId id="292"/>
            <p14:sldId id="296"/>
            <p14:sldId id="315"/>
            <p14:sldId id="322"/>
            <p14:sldId id="323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DEC"/>
    <a:srgbClr val="149A40"/>
    <a:srgbClr val="053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84" autoAdjust="0"/>
    <p:restoredTop sz="94660" autoAdjust="0"/>
  </p:normalViewPr>
  <p:slideViewPr>
    <p:cSldViewPr snapToGrid="0" snapToObjects="1">
      <p:cViewPr varScale="1">
        <p:scale>
          <a:sx n="162" d="100"/>
          <a:sy n="162" d="100"/>
        </p:scale>
        <p:origin x="125" y="17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520A8-706A-4BA0-87D6-87CE92CA7274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36199A3-8138-474E-8F03-126812EF78A3}">
      <dgm:prSet phldrT="[Tekst]" custT="1"/>
      <dgm:spPr/>
      <dgm:t>
        <a:bodyPr/>
        <a:lstStyle/>
        <a:p>
          <a:r>
            <a:rPr lang="pl-PL" sz="1400" b="1" dirty="0"/>
            <a:t>STUDENT</a:t>
          </a:r>
        </a:p>
      </dgm:t>
    </dgm:pt>
    <dgm:pt modelId="{53EB82F5-E6EF-436F-84C1-DBA0362B6872}" type="parTrans" cxnId="{9AF63EDC-3C61-47EB-AE76-9245C07275C6}">
      <dgm:prSet/>
      <dgm:spPr/>
      <dgm:t>
        <a:bodyPr/>
        <a:lstStyle/>
        <a:p>
          <a:endParaRPr lang="pl-PL" sz="1800"/>
        </a:p>
      </dgm:t>
    </dgm:pt>
    <dgm:pt modelId="{76CF0BB5-2D6B-4EFF-AA2A-04AD1B185A2B}" type="sibTrans" cxnId="{9AF63EDC-3C61-47EB-AE76-9245C07275C6}">
      <dgm:prSet/>
      <dgm:spPr/>
      <dgm:t>
        <a:bodyPr/>
        <a:lstStyle/>
        <a:p>
          <a:endParaRPr lang="pl-PL" sz="1800"/>
        </a:p>
      </dgm:t>
    </dgm:pt>
    <dgm:pt modelId="{C0674C21-A875-4C86-9007-0308C90EBE47}">
      <dgm:prSet phldrT="[Tekst]" custT="1"/>
      <dgm:spPr/>
      <dgm:t>
        <a:bodyPr/>
        <a:lstStyle/>
        <a:p>
          <a:r>
            <a:rPr lang="pl-PL" sz="105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INTEGRACJA</a:t>
          </a:r>
        </a:p>
      </dgm:t>
    </dgm:pt>
    <dgm:pt modelId="{CC43CAB1-13FB-49D2-80B4-024EED39E46D}" type="parTrans" cxnId="{0E775AC8-BC75-4833-AAB4-293EC87ED706}">
      <dgm:prSet custT="1"/>
      <dgm:spPr/>
      <dgm:t>
        <a:bodyPr/>
        <a:lstStyle/>
        <a:p>
          <a:endParaRPr lang="pl-PL" sz="1800"/>
        </a:p>
      </dgm:t>
    </dgm:pt>
    <dgm:pt modelId="{7CE06D71-1521-41D2-AED0-A0855A5D62D6}" type="sibTrans" cxnId="{0E775AC8-BC75-4833-AAB4-293EC87ED706}">
      <dgm:prSet/>
      <dgm:spPr/>
      <dgm:t>
        <a:bodyPr/>
        <a:lstStyle/>
        <a:p>
          <a:endParaRPr lang="pl-PL" sz="1800"/>
        </a:p>
      </dgm:t>
    </dgm:pt>
    <dgm:pt modelId="{BDDBD1C3-7312-4759-B48C-0AF3977E9613}">
      <dgm:prSet phldrT="[Tekst]" custT="1"/>
      <dgm:spPr/>
      <dgm:t>
        <a:bodyPr/>
        <a:lstStyle/>
        <a:p>
          <a:r>
            <a:rPr lang="pl-PL" sz="105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INFORMACJA</a:t>
          </a:r>
        </a:p>
      </dgm:t>
    </dgm:pt>
    <dgm:pt modelId="{D6570C12-B9E8-4294-83FB-D40AF2E5DA62}" type="parTrans" cxnId="{720E66A3-2F17-4E57-B2AA-B5E374EF91B9}">
      <dgm:prSet custT="1"/>
      <dgm:spPr/>
      <dgm:t>
        <a:bodyPr/>
        <a:lstStyle/>
        <a:p>
          <a:endParaRPr lang="pl-PL" sz="1800"/>
        </a:p>
      </dgm:t>
    </dgm:pt>
    <dgm:pt modelId="{F512234B-193D-4F8E-8A30-112223E55846}" type="sibTrans" cxnId="{720E66A3-2F17-4E57-B2AA-B5E374EF91B9}">
      <dgm:prSet/>
      <dgm:spPr/>
      <dgm:t>
        <a:bodyPr/>
        <a:lstStyle/>
        <a:p>
          <a:endParaRPr lang="pl-PL" sz="1800"/>
        </a:p>
      </dgm:t>
    </dgm:pt>
    <dgm:pt modelId="{EE38BEB0-37A9-4DBE-A098-FA636C93878F}">
      <dgm:prSet phldrT="[Tekst]" custT="1"/>
      <dgm:spPr/>
      <dgm:t>
        <a:bodyPr/>
        <a:lstStyle/>
        <a:p>
          <a:r>
            <a:rPr lang="pl-PL" sz="9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KOMUNIKACJA</a:t>
          </a:r>
        </a:p>
      </dgm:t>
    </dgm:pt>
    <dgm:pt modelId="{FE6DEF3B-02ED-41C4-8DE6-4699DFA010CC}" type="parTrans" cxnId="{291A6BBD-5F78-471D-AF5F-3E94687DE9B0}">
      <dgm:prSet custT="1"/>
      <dgm:spPr/>
      <dgm:t>
        <a:bodyPr/>
        <a:lstStyle/>
        <a:p>
          <a:endParaRPr lang="pl-PL" sz="1800"/>
        </a:p>
      </dgm:t>
    </dgm:pt>
    <dgm:pt modelId="{869E2956-8B09-4B57-BA37-9059E08C7F9E}" type="sibTrans" cxnId="{291A6BBD-5F78-471D-AF5F-3E94687DE9B0}">
      <dgm:prSet/>
      <dgm:spPr/>
      <dgm:t>
        <a:bodyPr/>
        <a:lstStyle/>
        <a:p>
          <a:endParaRPr lang="pl-PL" sz="1800"/>
        </a:p>
      </dgm:t>
    </dgm:pt>
    <dgm:pt modelId="{E2BDD5F9-0DB4-4F8E-9AD6-5598B5901AF0}">
      <dgm:prSet custT="1"/>
      <dgm:spPr/>
      <dgm:t>
        <a:bodyPr/>
        <a:lstStyle/>
        <a:p>
          <a:r>
            <a:rPr lang="pl-PL" sz="105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EDUKACJA</a:t>
          </a:r>
        </a:p>
      </dgm:t>
    </dgm:pt>
    <dgm:pt modelId="{7F5D765B-7F2D-4437-946F-BAAE04187C1C}" type="parTrans" cxnId="{CDC12E31-97E2-4E52-8981-97679E6B001B}">
      <dgm:prSet custT="1"/>
      <dgm:spPr/>
      <dgm:t>
        <a:bodyPr/>
        <a:lstStyle/>
        <a:p>
          <a:endParaRPr lang="pl-PL" sz="1800"/>
        </a:p>
      </dgm:t>
    </dgm:pt>
    <dgm:pt modelId="{1C1A404D-04B5-45B0-AF32-E26B8D41E160}" type="sibTrans" cxnId="{CDC12E31-97E2-4E52-8981-97679E6B001B}">
      <dgm:prSet/>
      <dgm:spPr/>
      <dgm:t>
        <a:bodyPr/>
        <a:lstStyle/>
        <a:p>
          <a:endParaRPr lang="pl-PL" sz="1800"/>
        </a:p>
      </dgm:t>
    </dgm:pt>
    <dgm:pt modelId="{0E77D109-AD4A-44A1-A037-D6F315523BDA}">
      <dgm:prSet custT="1"/>
      <dgm:spPr/>
      <dgm:t>
        <a:bodyPr/>
        <a:lstStyle/>
        <a:p>
          <a:r>
            <a:rPr lang="pl-PL" sz="1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ZARZĄDZANIE</a:t>
          </a:r>
          <a:endParaRPr lang="pl-PL" sz="1050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37D41C8-2CE2-4130-B998-215F84ECD625}" type="parTrans" cxnId="{DE796DE9-C0B5-41F4-8EE2-E77CB4F35C33}">
      <dgm:prSet custT="1"/>
      <dgm:spPr/>
      <dgm:t>
        <a:bodyPr/>
        <a:lstStyle/>
        <a:p>
          <a:endParaRPr lang="pl-PL" sz="1800"/>
        </a:p>
      </dgm:t>
    </dgm:pt>
    <dgm:pt modelId="{DCA88ADA-D96B-4FF4-9566-AEDA7607E8C4}" type="sibTrans" cxnId="{DE796DE9-C0B5-41F4-8EE2-E77CB4F35C33}">
      <dgm:prSet/>
      <dgm:spPr/>
      <dgm:t>
        <a:bodyPr/>
        <a:lstStyle/>
        <a:p>
          <a:endParaRPr lang="pl-PL" sz="1800"/>
        </a:p>
      </dgm:t>
    </dgm:pt>
    <dgm:pt modelId="{52CF915D-3F75-4164-B4ED-45388F60B681}">
      <dgm:prSet custT="1"/>
      <dgm:spPr/>
      <dgm:t>
        <a:bodyPr/>
        <a:lstStyle/>
        <a:p>
          <a:r>
            <a:rPr lang="pl-PL" sz="105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ROZRYWKA</a:t>
          </a:r>
        </a:p>
      </dgm:t>
    </dgm:pt>
    <dgm:pt modelId="{A4E89688-424D-4A0C-B8C5-8E5A75CBC124}" type="parTrans" cxnId="{7BE2583A-815A-40B4-B488-50B02A02C3CA}">
      <dgm:prSet custT="1"/>
      <dgm:spPr/>
      <dgm:t>
        <a:bodyPr/>
        <a:lstStyle/>
        <a:p>
          <a:endParaRPr lang="pl-PL" sz="1800"/>
        </a:p>
      </dgm:t>
    </dgm:pt>
    <dgm:pt modelId="{0ECA7257-FA88-48ED-899E-3E1A589DE8AD}" type="sibTrans" cxnId="{7BE2583A-815A-40B4-B488-50B02A02C3CA}">
      <dgm:prSet/>
      <dgm:spPr/>
      <dgm:t>
        <a:bodyPr/>
        <a:lstStyle/>
        <a:p>
          <a:endParaRPr lang="pl-PL" sz="1800"/>
        </a:p>
      </dgm:t>
    </dgm:pt>
    <dgm:pt modelId="{B454319B-E4E9-4119-9B15-722E359961F6}" type="pres">
      <dgm:prSet presAssocID="{531520A8-706A-4BA0-87D6-87CE92CA72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48599E-3D62-42D4-9717-FA6942E13B9F}" type="pres">
      <dgm:prSet presAssocID="{436199A3-8138-474E-8F03-126812EF78A3}" presName="centerShape" presStyleLbl="node0" presStyleIdx="0" presStyleCnt="1"/>
      <dgm:spPr/>
    </dgm:pt>
    <dgm:pt modelId="{3E68BE67-9B00-445F-8135-15503C670334}" type="pres">
      <dgm:prSet presAssocID="{C0674C21-A875-4C86-9007-0308C90EBE47}" presName="node" presStyleLbl="node1" presStyleIdx="0" presStyleCnt="6" custScaleX="118015" custScaleY="118015">
        <dgm:presLayoutVars>
          <dgm:bulletEnabled val="1"/>
        </dgm:presLayoutVars>
      </dgm:prSet>
      <dgm:spPr/>
    </dgm:pt>
    <dgm:pt modelId="{8726741F-372E-4080-A869-F1EFDCE2858C}" type="pres">
      <dgm:prSet presAssocID="{C0674C21-A875-4C86-9007-0308C90EBE47}" presName="dummy" presStyleCnt="0"/>
      <dgm:spPr/>
    </dgm:pt>
    <dgm:pt modelId="{E992B785-2858-4F4D-A659-55EDE03BA7F1}" type="pres">
      <dgm:prSet presAssocID="{7CE06D71-1521-41D2-AED0-A0855A5D62D6}" presName="sibTrans" presStyleLbl="sibTrans2D1" presStyleIdx="0" presStyleCnt="6"/>
      <dgm:spPr/>
    </dgm:pt>
    <dgm:pt modelId="{2BEF30D2-16E8-4EFF-B0E1-0C8A6EA829FA}" type="pres">
      <dgm:prSet presAssocID="{E2BDD5F9-0DB4-4F8E-9AD6-5598B5901AF0}" presName="node" presStyleLbl="node1" presStyleIdx="1" presStyleCnt="6" custScaleX="118015" custScaleY="118015">
        <dgm:presLayoutVars>
          <dgm:bulletEnabled val="1"/>
        </dgm:presLayoutVars>
      </dgm:prSet>
      <dgm:spPr/>
    </dgm:pt>
    <dgm:pt modelId="{B4288627-F25D-456F-95DC-D867C60FD580}" type="pres">
      <dgm:prSet presAssocID="{E2BDD5F9-0DB4-4F8E-9AD6-5598B5901AF0}" presName="dummy" presStyleCnt="0"/>
      <dgm:spPr/>
    </dgm:pt>
    <dgm:pt modelId="{6A5A789D-502E-42A1-A8F7-B93C8D1A1C40}" type="pres">
      <dgm:prSet presAssocID="{1C1A404D-04B5-45B0-AF32-E26B8D41E160}" presName="sibTrans" presStyleLbl="sibTrans2D1" presStyleIdx="1" presStyleCnt="6"/>
      <dgm:spPr/>
    </dgm:pt>
    <dgm:pt modelId="{3F7A295F-7D1D-4191-9052-879642ADC9C8}" type="pres">
      <dgm:prSet presAssocID="{BDDBD1C3-7312-4759-B48C-0AF3977E9613}" presName="node" presStyleLbl="node1" presStyleIdx="2" presStyleCnt="6" custScaleX="118015" custScaleY="118015">
        <dgm:presLayoutVars>
          <dgm:bulletEnabled val="1"/>
        </dgm:presLayoutVars>
      </dgm:prSet>
      <dgm:spPr/>
    </dgm:pt>
    <dgm:pt modelId="{D8C73EBF-BABF-4CA4-BB26-AA0A1320E10F}" type="pres">
      <dgm:prSet presAssocID="{BDDBD1C3-7312-4759-B48C-0AF3977E9613}" presName="dummy" presStyleCnt="0"/>
      <dgm:spPr/>
    </dgm:pt>
    <dgm:pt modelId="{A1D8E40B-72C0-4F33-A1C2-3ECC48DF5AAD}" type="pres">
      <dgm:prSet presAssocID="{F512234B-193D-4F8E-8A30-112223E55846}" presName="sibTrans" presStyleLbl="sibTrans2D1" presStyleIdx="2" presStyleCnt="6"/>
      <dgm:spPr/>
    </dgm:pt>
    <dgm:pt modelId="{79363D53-57A4-45B6-B25B-600FAA338078}" type="pres">
      <dgm:prSet presAssocID="{EE38BEB0-37A9-4DBE-A098-FA636C93878F}" presName="node" presStyleLbl="node1" presStyleIdx="3" presStyleCnt="6" custScaleX="119943" custScaleY="119943" custRadScaleRad="94008">
        <dgm:presLayoutVars>
          <dgm:bulletEnabled val="1"/>
        </dgm:presLayoutVars>
      </dgm:prSet>
      <dgm:spPr/>
    </dgm:pt>
    <dgm:pt modelId="{BFA88688-D7FC-4328-BE17-D2B1B59981A7}" type="pres">
      <dgm:prSet presAssocID="{EE38BEB0-37A9-4DBE-A098-FA636C93878F}" presName="dummy" presStyleCnt="0"/>
      <dgm:spPr/>
    </dgm:pt>
    <dgm:pt modelId="{57E9EC12-A3B7-46CF-B652-5EDA9038D8F8}" type="pres">
      <dgm:prSet presAssocID="{869E2956-8B09-4B57-BA37-9059E08C7F9E}" presName="sibTrans" presStyleLbl="sibTrans2D1" presStyleIdx="3" presStyleCnt="6"/>
      <dgm:spPr/>
    </dgm:pt>
    <dgm:pt modelId="{25E995D0-563C-485D-9050-347D686C21CD}" type="pres">
      <dgm:prSet presAssocID="{0E77D109-AD4A-44A1-A037-D6F315523BDA}" presName="node" presStyleLbl="node1" presStyleIdx="4" presStyleCnt="6" custScaleX="118015" custScaleY="118015">
        <dgm:presLayoutVars>
          <dgm:bulletEnabled val="1"/>
        </dgm:presLayoutVars>
      </dgm:prSet>
      <dgm:spPr/>
    </dgm:pt>
    <dgm:pt modelId="{80C9EB9D-C359-414C-BC8F-E6F7E5DC5528}" type="pres">
      <dgm:prSet presAssocID="{0E77D109-AD4A-44A1-A037-D6F315523BDA}" presName="dummy" presStyleCnt="0"/>
      <dgm:spPr/>
    </dgm:pt>
    <dgm:pt modelId="{8B98B443-A797-4B20-9ABD-7E5B4414945D}" type="pres">
      <dgm:prSet presAssocID="{DCA88ADA-D96B-4FF4-9566-AEDA7607E8C4}" presName="sibTrans" presStyleLbl="sibTrans2D1" presStyleIdx="4" presStyleCnt="6"/>
      <dgm:spPr/>
    </dgm:pt>
    <dgm:pt modelId="{68B1BAC9-F516-48AC-ABEB-30983317C325}" type="pres">
      <dgm:prSet presAssocID="{52CF915D-3F75-4164-B4ED-45388F60B681}" presName="node" presStyleLbl="node1" presStyleIdx="5" presStyleCnt="6" custScaleX="118015" custScaleY="118015">
        <dgm:presLayoutVars>
          <dgm:bulletEnabled val="1"/>
        </dgm:presLayoutVars>
      </dgm:prSet>
      <dgm:spPr/>
    </dgm:pt>
    <dgm:pt modelId="{A3E268F6-B5BD-47B0-8591-25ADFDC968E9}" type="pres">
      <dgm:prSet presAssocID="{52CF915D-3F75-4164-B4ED-45388F60B681}" presName="dummy" presStyleCnt="0"/>
      <dgm:spPr/>
    </dgm:pt>
    <dgm:pt modelId="{CBBEB7F8-67D0-4B46-833B-257A09CB3547}" type="pres">
      <dgm:prSet presAssocID="{0ECA7257-FA88-48ED-899E-3E1A589DE8AD}" presName="sibTrans" presStyleLbl="sibTrans2D1" presStyleIdx="5" presStyleCnt="6"/>
      <dgm:spPr/>
    </dgm:pt>
  </dgm:ptLst>
  <dgm:cxnLst>
    <dgm:cxn modelId="{3E757B03-AF3D-4EE5-B656-AD3813E913C9}" type="presOf" srcId="{7CE06D71-1521-41D2-AED0-A0855A5D62D6}" destId="{E992B785-2858-4F4D-A659-55EDE03BA7F1}" srcOrd="0" destOrd="0" presId="urn:microsoft.com/office/officeart/2005/8/layout/radial6"/>
    <dgm:cxn modelId="{CE9E741F-BF62-4B7C-A34A-CCB6E5137067}" type="presOf" srcId="{869E2956-8B09-4B57-BA37-9059E08C7F9E}" destId="{57E9EC12-A3B7-46CF-B652-5EDA9038D8F8}" srcOrd="0" destOrd="0" presId="urn:microsoft.com/office/officeart/2005/8/layout/radial6"/>
    <dgm:cxn modelId="{CDC12E31-97E2-4E52-8981-97679E6B001B}" srcId="{436199A3-8138-474E-8F03-126812EF78A3}" destId="{E2BDD5F9-0DB4-4F8E-9AD6-5598B5901AF0}" srcOrd="1" destOrd="0" parTransId="{7F5D765B-7F2D-4437-946F-BAAE04187C1C}" sibTransId="{1C1A404D-04B5-45B0-AF32-E26B8D41E160}"/>
    <dgm:cxn modelId="{7BE2583A-815A-40B4-B488-50B02A02C3CA}" srcId="{436199A3-8138-474E-8F03-126812EF78A3}" destId="{52CF915D-3F75-4164-B4ED-45388F60B681}" srcOrd="5" destOrd="0" parTransId="{A4E89688-424D-4A0C-B8C5-8E5A75CBC124}" sibTransId="{0ECA7257-FA88-48ED-899E-3E1A589DE8AD}"/>
    <dgm:cxn modelId="{2205815C-0076-44DE-865F-BA0A31109D3A}" type="presOf" srcId="{DCA88ADA-D96B-4FF4-9566-AEDA7607E8C4}" destId="{8B98B443-A797-4B20-9ABD-7E5B4414945D}" srcOrd="0" destOrd="0" presId="urn:microsoft.com/office/officeart/2005/8/layout/radial6"/>
    <dgm:cxn modelId="{1672A948-B210-4344-A556-C6E4F7082451}" type="presOf" srcId="{EE38BEB0-37A9-4DBE-A098-FA636C93878F}" destId="{79363D53-57A4-45B6-B25B-600FAA338078}" srcOrd="0" destOrd="0" presId="urn:microsoft.com/office/officeart/2005/8/layout/radial6"/>
    <dgm:cxn modelId="{7654736E-E391-41E1-9CAF-80552D6E6309}" type="presOf" srcId="{BDDBD1C3-7312-4759-B48C-0AF3977E9613}" destId="{3F7A295F-7D1D-4191-9052-879642ADC9C8}" srcOrd="0" destOrd="0" presId="urn:microsoft.com/office/officeart/2005/8/layout/radial6"/>
    <dgm:cxn modelId="{FD90F752-48E0-45FA-A243-91B56BD69E86}" type="presOf" srcId="{E2BDD5F9-0DB4-4F8E-9AD6-5598B5901AF0}" destId="{2BEF30D2-16E8-4EFF-B0E1-0C8A6EA829FA}" srcOrd="0" destOrd="0" presId="urn:microsoft.com/office/officeart/2005/8/layout/radial6"/>
    <dgm:cxn modelId="{DF429593-43DD-4681-9ECA-0B79EAE75676}" type="presOf" srcId="{F512234B-193D-4F8E-8A30-112223E55846}" destId="{A1D8E40B-72C0-4F33-A1C2-3ECC48DF5AAD}" srcOrd="0" destOrd="0" presId="urn:microsoft.com/office/officeart/2005/8/layout/radial6"/>
    <dgm:cxn modelId="{6DC5289B-475D-4A2A-9AAD-F707941A3913}" type="presOf" srcId="{1C1A404D-04B5-45B0-AF32-E26B8D41E160}" destId="{6A5A789D-502E-42A1-A8F7-B93C8D1A1C40}" srcOrd="0" destOrd="0" presId="urn:microsoft.com/office/officeart/2005/8/layout/radial6"/>
    <dgm:cxn modelId="{DC12789D-615B-4330-BBA9-2AD9E55279D6}" type="presOf" srcId="{52CF915D-3F75-4164-B4ED-45388F60B681}" destId="{68B1BAC9-F516-48AC-ABEB-30983317C325}" srcOrd="0" destOrd="0" presId="urn:microsoft.com/office/officeart/2005/8/layout/radial6"/>
    <dgm:cxn modelId="{720E66A3-2F17-4E57-B2AA-B5E374EF91B9}" srcId="{436199A3-8138-474E-8F03-126812EF78A3}" destId="{BDDBD1C3-7312-4759-B48C-0AF3977E9613}" srcOrd="2" destOrd="0" parTransId="{D6570C12-B9E8-4294-83FB-D40AF2E5DA62}" sibTransId="{F512234B-193D-4F8E-8A30-112223E55846}"/>
    <dgm:cxn modelId="{291A6BBD-5F78-471D-AF5F-3E94687DE9B0}" srcId="{436199A3-8138-474E-8F03-126812EF78A3}" destId="{EE38BEB0-37A9-4DBE-A098-FA636C93878F}" srcOrd="3" destOrd="0" parTransId="{FE6DEF3B-02ED-41C4-8DE6-4699DFA010CC}" sibTransId="{869E2956-8B09-4B57-BA37-9059E08C7F9E}"/>
    <dgm:cxn modelId="{0E775AC8-BC75-4833-AAB4-293EC87ED706}" srcId="{436199A3-8138-474E-8F03-126812EF78A3}" destId="{C0674C21-A875-4C86-9007-0308C90EBE47}" srcOrd="0" destOrd="0" parTransId="{CC43CAB1-13FB-49D2-80B4-024EED39E46D}" sibTransId="{7CE06D71-1521-41D2-AED0-A0855A5D62D6}"/>
    <dgm:cxn modelId="{55A572D5-2795-42DF-B309-209451356659}" type="presOf" srcId="{0ECA7257-FA88-48ED-899E-3E1A589DE8AD}" destId="{CBBEB7F8-67D0-4B46-833B-257A09CB3547}" srcOrd="0" destOrd="0" presId="urn:microsoft.com/office/officeart/2005/8/layout/radial6"/>
    <dgm:cxn modelId="{B6E735DB-19E6-43ED-B554-2BB33DFA32CC}" type="presOf" srcId="{0E77D109-AD4A-44A1-A037-D6F315523BDA}" destId="{25E995D0-563C-485D-9050-347D686C21CD}" srcOrd="0" destOrd="0" presId="urn:microsoft.com/office/officeart/2005/8/layout/radial6"/>
    <dgm:cxn modelId="{9AF63EDC-3C61-47EB-AE76-9245C07275C6}" srcId="{531520A8-706A-4BA0-87D6-87CE92CA7274}" destId="{436199A3-8138-474E-8F03-126812EF78A3}" srcOrd="0" destOrd="0" parTransId="{53EB82F5-E6EF-436F-84C1-DBA0362B6872}" sibTransId="{76CF0BB5-2D6B-4EFF-AA2A-04AD1B185A2B}"/>
    <dgm:cxn modelId="{A60702DF-42F9-45A3-907A-0D48908C4C32}" type="presOf" srcId="{C0674C21-A875-4C86-9007-0308C90EBE47}" destId="{3E68BE67-9B00-445F-8135-15503C670334}" srcOrd="0" destOrd="0" presId="urn:microsoft.com/office/officeart/2005/8/layout/radial6"/>
    <dgm:cxn modelId="{741CD7E0-7CEE-4120-8C60-7B84CBF2B5C4}" type="presOf" srcId="{436199A3-8138-474E-8F03-126812EF78A3}" destId="{CE48599E-3D62-42D4-9717-FA6942E13B9F}" srcOrd="0" destOrd="0" presId="urn:microsoft.com/office/officeart/2005/8/layout/radial6"/>
    <dgm:cxn modelId="{7E76D5E2-B789-411E-898A-2A4D0BB4B412}" type="presOf" srcId="{531520A8-706A-4BA0-87D6-87CE92CA7274}" destId="{B454319B-E4E9-4119-9B15-722E359961F6}" srcOrd="0" destOrd="0" presId="urn:microsoft.com/office/officeart/2005/8/layout/radial6"/>
    <dgm:cxn modelId="{DE796DE9-C0B5-41F4-8EE2-E77CB4F35C33}" srcId="{436199A3-8138-474E-8F03-126812EF78A3}" destId="{0E77D109-AD4A-44A1-A037-D6F315523BDA}" srcOrd="4" destOrd="0" parTransId="{D37D41C8-2CE2-4130-B998-215F84ECD625}" sibTransId="{DCA88ADA-D96B-4FF4-9566-AEDA7607E8C4}"/>
    <dgm:cxn modelId="{61CD58C5-FA1C-4A30-8FEA-96EA97FB1F4A}" type="presParOf" srcId="{B454319B-E4E9-4119-9B15-722E359961F6}" destId="{CE48599E-3D62-42D4-9717-FA6942E13B9F}" srcOrd="0" destOrd="0" presId="urn:microsoft.com/office/officeart/2005/8/layout/radial6"/>
    <dgm:cxn modelId="{CA79AF34-C7C1-4F02-B69A-E636EF0DBC80}" type="presParOf" srcId="{B454319B-E4E9-4119-9B15-722E359961F6}" destId="{3E68BE67-9B00-445F-8135-15503C670334}" srcOrd="1" destOrd="0" presId="urn:microsoft.com/office/officeart/2005/8/layout/radial6"/>
    <dgm:cxn modelId="{49D9D451-7EE1-47E7-B3E4-421F0F0402C3}" type="presParOf" srcId="{B454319B-E4E9-4119-9B15-722E359961F6}" destId="{8726741F-372E-4080-A869-F1EFDCE2858C}" srcOrd="2" destOrd="0" presId="urn:microsoft.com/office/officeart/2005/8/layout/radial6"/>
    <dgm:cxn modelId="{9AB4C336-8CE4-4FAC-9B34-3CAA83F10B0C}" type="presParOf" srcId="{B454319B-E4E9-4119-9B15-722E359961F6}" destId="{E992B785-2858-4F4D-A659-55EDE03BA7F1}" srcOrd="3" destOrd="0" presId="urn:microsoft.com/office/officeart/2005/8/layout/radial6"/>
    <dgm:cxn modelId="{6547A1D3-4086-46C5-92EB-9D4ADA564692}" type="presParOf" srcId="{B454319B-E4E9-4119-9B15-722E359961F6}" destId="{2BEF30D2-16E8-4EFF-B0E1-0C8A6EA829FA}" srcOrd="4" destOrd="0" presId="urn:microsoft.com/office/officeart/2005/8/layout/radial6"/>
    <dgm:cxn modelId="{8D9775A3-81F8-4E54-9515-A6BC7C16C45C}" type="presParOf" srcId="{B454319B-E4E9-4119-9B15-722E359961F6}" destId="{B4288627-F25D-456F-95DC-D867C60FD580}" srcOrd="5" destOrd="0" presId="urn:microsoft.com/office/officeart/2005/8/layout/radial6"/>
    <dgm:cxn modelId="{B5FB67EB-5BA0-44EE-B3B4-651A88CB073A}" type="presParOf" srcId="{B454319B-E4E9-4119-9B15-722E359961F6}" destId="{6A5A789D-502E-42A1-A8F7-B93C8D1A1C40}" srcOrd="6" destOrd="0" presId="urn:microsoft.com/office/officeart/2005/8/layout/radial6"/>
    <dgm:cxn modelId="{6297B01B-3B11-45D2-934E-BF28F2F5DDD8}" type="presParOf" srcId="{B454319B-E4E9-4119-9B15-722E359961F6}" destId="{3F7A295F-7D1D-4191-9052-879642ADC9C8}" srcOrd="7" destOrd="0" presId="urn:microsoft.com/office/officeart/2005/8/layout/radial6"/>
    <dgm:cxn modelId="{FDF2830B-39CF-4145-8075-B463A41A8EB5}" type="presParOf" srcId="{B454319B-E4E9-4119-9B15-722E359961F6}" destId="{D8C73EBF-BABF-4CA4-BB26-AA0A1320E10F}" srcOrd="8" destOrd="0" presId="urn:microsoft.com/office/officeart/2005/8/layout/radial6"/>
    <dgm:cxn modelId="{D0A15503-1EB8-477F-ADBE-B66C6A527603}" type="presParOf" srcId="{B454319B-E4E9-4119-9B15-722E359961F6}" destId="{A1D8E40B-72C0-4F33-A1C2-3ECC48DF5AAD}" srcOrd="9" destOrd="0" presId="urn:microsoft.com/office/officeart/2005/8/layout/radial6"/>
    <dgm:cxn modelId="{F8B7ECE6-4BFD-4B9B-BEBF-6DF02F04654F}" type="presParOf" srcId="{B454319B-E4E9-4119-9B15-722E359961F6}" destId="{79363D53-57A4-45B6-B25B-600FAA338078}" srcOrd="10" destOrd="0" presId="urn:microsoft.com/office/officeart/2005/8/layout/radial6"/>
    <dgm:cxn modelId="{C15692C4-3960-47CF-A46C-12A0DE3D0735}" type="presParOf" srcId="{B454319B-E4E9-4119-9B15-722E359961F6}" destId="{BFA88688-D7FC-4328-BE17-D2B1B59981A7}" srcOrd="11" destOrd="0" presId="urn:microsoft.com/office/officeart/2005/8/layout/radial6"/>
    <dgm:cxn modelId="{F0F06453-12F3-4E14-BC52-00C26C3194B5}" type="presParOf" srcId="{B454319B-E4E9-4119-9B15-722E359961F6}" destId="{57E9EC12-A3B7-46CF-B652-5EDA9038D8F8}" srcOrd="12" destOrd="0" presId="urn:microsoft.com/office/officeart/2005/8/layout/radial6"/>
    <dgm:cxn modelId="{6077CF49-D534-4AF1-99DB-23F3E9F2FD8A}" type="presParOf" srcId="{B454319B-E4E9-4119-9B15-722E359961F6}" destId="{25E995D0-563C-485D-9050-347D686C21CD}" srcOrd="13" destOrd="0" presId="urn:microsoft.com/office/officeart/2005/8/layout/radial6"/>
    <dgm:cxn modelId="{5CFF5F3F-7ABC-48BC-A834-71A0A8C71F06}" type="presParOf" srcId="{B454319B-E4E9-4119-9B15-722E359961F6}" destId="{80C9EB9D-C359-414C-BC8F-E6F7E5DC5528}" srcOrd="14" destOrd="0" presId="urn:microsoft.com/office/officeart/2005/8/layout/radial6"/>
    <dgm:cxn modelId="{E13F027A-A1C4-413C-8374-7FAA5FD9C45D}" type="presParOf" srcId="{B454319B-E4E9-4119-9B15-722E359961F6}" destId="{8B98B443-A797-4B20-9ABD-7E5B4414945D}" srcOrd="15" destOrd="0" presId="urn:microsoft.com/office/officeart/2005/8/layout/radial6"/>
    <dgm:cxn modelId="{D5C71480-CA20-44BE-A36A-6DC3E8686140}" type="presParOf" srcId="{B454319B-E4E9-4119-9B15-722E359961F6}" destId="{68B1BAC9-F516-48AC-ABEB-30983317C325}" srcOrd="16" destOrd="0" presId="urn:microsoft.com/office/officeart/2005/8/layout/radial6"/>
    <dgm:cxn modelId="{1BCBAC27-104B-4BC0-9105-61C798C4D3A1}" type="presParOf" srcId="{B454319B-E4E9-4119-9B15-722E359961F6}" destId="{A3E268F6-B5BD-47B0-8591-25ADFDC968E9}" srcOrd="17" destOrd="0" presId="urn:microsoft.com/office/officeart/2005/8/layout/radial6"/>
    <dgm:cxn modelId="{DCD3C7EA-C970-4430-94C3-811E20704E00}" type="presParOf" srcId="{B454319B-E4E9-4119-9B15-722E359961F6}" destId="{CBBEB7F8-67D0-4B46-833B-257A09CB354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3A22FA-B059-47FB-9987-C6041A70B1F3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D50F8E3-D4A8-4D5A-ABE2-B91A396B7B79}">
      <dgm:prSet phldrT="[Teks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l-PL" sz="2000" b="1" dirty="0">
              <a:latin typeface="+mn-lt"/>
            </a:rPr>
            <a:t>Pokolenie X </a:t>
          </a:r>
        </a:p>
        <a:p>
          <a:r>
            <a:rPr lang="pl-PL" sz="2000" b="0" dirty="0">
              <a:latin typeface="+mn-lt"/>
            </a:rPr>
            <a:t>1965-1980</a:t>
          </a:r>
        </a:p>
      </dgm:t>
    </dgm:pt>
    <dgm:pt modelId="{50161F84-A95B-4020-8268-445EE0D72195}" type="parTrans" cxnId="{72E8E2B6-5D24-4067-B9F0-B860D0B012C9}">
      <dgm:prSet/>
      <dgm:spPr/>
      <dgm:t>
        <a:bodyPr/>
        <a:lstStyle/>
        <a:p>
          <a:endParaRPr lang="pl-PL"/>
        </a:p>
      </dgm:t>
    </dgm:pt>
    <dgm:pt modelId="{F40DDD85-2FC0-466F-A843-35C03E31B27A}" type="sibTrans" cxnId="{72E8E2B6-5D24-4067-B9F0-B860D0B012C9}">
      <dgm:prSet/>
      <dgm:spPr/>
      <dgm:t>
        <a:bodyPr/>
        <a:lstStyle/>
        <a:p>
          <a:endParaRPr lang="pl-PL"/>
        </a:p>
      </dgm:t>
    </dgm:pt>
    <dgm:pt modelId="{991F5948-91D8-4F6F-8F4B-A4F9A2F7D0DC}">
      <dgm:prSet phldrT="[Tekst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pl-PL" sz="2000" b="1" dirty="0">
              <a:latin typeface="+mn-lt"/>
            </a:rPr>
            <a:t>Pokolenie Z</a:t>
          </a:r>
          <a:r>
            <a:rPr lang="pl-PL" sz="2000" dirty="0">
              <a:latin typeface="+mn-lt"/>
            </a:rPr>
            <a:t> </a:t>
          </a:r>
        </a:p>
        <a:p>
          <a:r>
            <a:rPr lang="pl-PL" sz="2000" dirty="0">
              <a:latin typeface="+mn-lt"/>
            </a:rPr>
            <a:t>po 1995 roku</a:t>
          </a:r>
        </a:p>
      </dgm:t>
    </dgm:pt>
    <dgm:pt modelId="{E86CD253-3CCE-4E1B-9481-0D698FF5707D}" type="parTrans" cxnId="{AA474F58-5802-495C-9A22-0A62B3FD65E5}">
      <dgm:prSet/>
      <dgm:spPr/>
      <dgm:t>
        <a:bodyPr/>
        <a:lstStyle/>
        <a:p>
          <a:endParaRPr lang="pl-PL"/>
        </a:p>
      </dgm:t>
    </dgm:pt>
    <dgm:pt modelId="{3E329C6C-74C6-48F5-872B-2E027F31261A}" type="sibTrans" cxnId="{AA474F58-5802-495C-9A22-0A62B3FD65E5}">
      <dgm:prSet/>
      <dgm:spPr/>
      <dgm:t>
        <a:bodyPr/>
        <a:lstStyle/>
        <a:p>
          <a:endParaRPr lang="pl-PL"/>
        </a:p>
      </dgm:t>
    </dgm:pt>
    <dgm:pt modelId="{EEC63735-3E92-455D-9438-A2EB35289157}">
      <dgm:prSet phldrT="[Teks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pl-PL" sz="2000" b="1" dirty="0">
              <a:latin typeface="+mn-lt"/>
            </a:rPr>
            <a:t>Pokolenie Y</a:t>
          </a:r>
          <a:r>
            <a:rPr lang="pl-PL" sz="2000" dirty="0">
              <a:latin typeface="+mn-lt"/>
            </a:rPr>
            <a:t> </a:t>
          </a:r>
        </a:p>
        <a:p>
          <a:r>
            <a:rPr lang="pl-PL" sz="2000" dirty="0">
              <a:latin typeface="+mn-lt"/>
            </a:rPr>
            <a:t>1981-1994</a:t>
          </a:r>
        </a:p>
      </dgm:t>
    </dgm:pt>
    <dgm:pt modelId="{57C27499-A2AE-4981-B739-B73BBE9CF8CF}" type="parTrans" cxnId="{E7B780C9-8D66-4BEF-BA93-D362B24854DD}">
      <dgm:prSet/>
      <dgm:spPr/>
      <dgm:t>
        <a:bodyPr/>
        <a:lstStyle/>
        <a:p>
          <a:endParaRPr lang="pl-PL"/>
        </a:p>
      </dgm:t>
    </dgm:pt>
    <dgm:pt modelId="{785C5783-5984-4BF0-AE32-0369295DA17D}" type="sibTrans" cxnId="{E7B780C9-8D66-4BEF-BA93-D362B24854DD}">
      <dgm:prSet/>
      <dgm:spPr/>
      <dgm:t>
        <a:bodyPr/>
        <a:lstStyle/>
        <a:p>
          <a:endParaRPr lang="pl-PL"/>
        </a:p>
      </dgm:t>
    </dgm:pt>
    <dgm:pt modelId="{EDCE0E14-8A3F-4EEC-8257-62B2F958E1E3}" type="pres">
      <dgm:prSet presAssocID="{B53A22FA-B059-47FB-9987-C6041A70B1F3}" presName="Name0" presStyleCnt="0">
        <dgm:presLayoutVars>
          <dgm:chMax val="7"/>
          <dgm:dir/>
          <dgm:resizeHandles val="exact"/>
        </dgm:presLayoutVars>
      </dgm:prSet>
      <dgm:spPr/>
    </dgm:pt>
    <dgm:pt modelId="{87E9A2C4-1B5E-4FC2-A5E3-03009F628531}" type="pres">
      <dgm:prSet presAssocID="{B53A22FA-B059-47FB-9987-C6041A70B1F3}" presName="ellipse1" presStyleLbl="vennNode1" presStyleIdx="0" presStyleCnt="3" custScaleX="143727" custScaleY="142506" custLinFactNeighborX="-64952" custLinFactNeighborY="31098">
        <dgm:presLayoutVars>
          <dgm:bulletEnabled val="1"/>
        </dgm:presLayoutVars>
      </dgm:prSet>
      <dgm:spPr/>
    </dgm:pt>
    <dgm:pt modelId="{87E5FD5D-BCE8-4C8B-B652-7A9557377123}" type="pres">
      <dgm:prSet presAssocID="{B53A22FA-B059-47FB-9987-C6041A70B1F3}" presName="ellipse2" presStyleLbl="vennNode1" presStyleIdx="1" presStyleCnt="3" custScaleX="147586" custScaleY="143258" custLinFactX="18988" custLinFactNeighborX="100000" custLinFactNeighborY="-34467">
        <dgm:presLayoutVars>
          <dgm:bulletEnabled val="1"/>
        </dgm:presLayoutVars>
      </dgm:prSet>
      <dgm:spPr/>
    </dgm:pt>
    <dgm:pt modelId="{EA70FFB6-7D44-40A3-86A6-E018668B2A0A}" type="pres">
      <dgm:prSet presAssocID="{B53A22FA-B059-47FB-9987-C6041A70B1F3}" presName="ellipse3" presStyleLbl="vennNode1" presStyleIdx="2" presStyleCnt="3" custScaleX="145836" custScaleY="143959" custLinFactNeighborX="-52649" custLinFactNeighborY="32387">
        <dgm:presLayoutVars>
          <dgm:bulletEnabled val="1"/>
        </dgm:presLayoutVars>
      </dgm:prSet>
      <dgm:spPr/>
    </dgm:pt>
  </dgm:ptLst>
  <dgm:cxnLst>
    <dgm:cxn modelId="{2B585F05-11EE-4D7D-A803-C1B8D98BCFA7}" type="presOf" srcId="{EEC63735-3E92-455D-9438-A2EB35289157}" destId="{EA70FFB6-7D44-40A3-86A6-E018668B2A0A}" srcOrd="0" destOrd="0" presId="urn:microsoft.com/office/officeart/2005/8/layout/rings+Icon"/>
    <dgm:cxn modelId="{381C3164-5439-4BC1-961E-3C06A860F123}" type="presOf" srcId="{991F5948-91D8-4F6F-8F4B-A4F9A2F7D0DC}" destId="{87E5FD5D-BCE8-4C8B-B652-7A9557377123}" srcOrd="0" destOrd="0" presId="urn:microsoft.com/office/officeart/2005/8/layout/rings+Icon"/>
    <dgm:cxn modelId="{5DCBB753-5B31-46A4-B914-97920E69AFA4}" type="presOf" srcId="{DD50F8E3-D4A8-4D5A-ABE2-B91A396B7B79}" destId="{87E9A2C4-1B5E-4FC2-A5E3-03009F628531}" srcOrd="0" destOrd="0" presId="urn:microsoft.com/office/officeart/2005/8/layout/rings+Icon"/>
    <dgm:cxn modelId="{AA474F58-5802-495C-9A22-0A62B3FD65E5}" srcId="{B53A22FA-B059-47FB-9987-C6041A70B1F3}" destId="{991F5948-91D8-4F6F-8F4B-A4F9A2F7D0DC}" srcOrd="1" destOrd="0" parTransId="{E86CD253-3CCE-4E1B-9481-0D698FF5707D}" sibTransId="{3E329C6C-74C6-48F5-872B-2E027F31261A}"/>
    <dgm:cxn modelId="{72E8E2B6-5D24-4067-B9F0-B860D0B012C9}" srcId="{B53A22FA-B059-47FB-9987-C6041A70B1F3}" destId="{DD50F8E3-D4A8-4D5A-ABE2-B91A396B7B79}" srcOrd="0" destOrd="0" parTransId="{50161F84-A95B-4020-8268-445EE0D72195}" sibTransId="{F40DDD85-2FC0-466F-A843-35C03E31B27A}"/>
    <dgm:cxn modelId="{E7B780C9-8D66-4BEF-BA93-D362B24854DD}" srcId="{B53A22FA-B059-47FB-9987-C6041A70B1F3}" destId="{EEC63735-3E92-455D-9438-A2EB35289157}" srcOrd="2" destOrd="0" parTransId="{57C27499-A2AE-4981-B739-B73BBE9CF8CF}" sibTransId="{785C5783-5984-4BF0-AE32-0369295DA17D}"/>
    <dgm:cxn modelId="{3B517EF6-B4F6-4FB8-86C5-5294BA89016C}" type="presOf" srcId="{B53A22FA-B059-47FB-9987-C6041A70B1F3}" destId="{EDCE0E14-8A3F-4EEC-8257-62B2F958E1E3}" srcOrd="0" destOrd="0" presId="urn:microsoft.com/office/officeart/2005/8/layout/rings+Icon"/>
    <dgm:cxn modelId="{BE295953-81C2-4A95-BB7C-9D8B63836DC0}" type="presParOf" srcId="{EDCE0E14-8A3F-4EEC-8257-62B2F958E1E3}" destId="{87E9A2C4-1B5E-4FC2-A5E3-03009F628531}" srcOrd="0" destOrd="0" presId="urn:microsoft.com/office/officeart/2005/8/layout/rings+Icon"/>
    <dgm:cxn modelId="{42B27835-493A-47A3-A037-A60FCAC4D49D}" type="presParOf" srcId="{EDCE0E14-8A3F-4EEC-8257-62B2F958E1E3}" destId="{87E5FD5D-BCE8-4C8B-B652-7A9557377123}" srcOrd="1" destOrd="0" presId="urn:microsoft.com/office/officeart/2005/8/layout/rings+Icon"/>
    <dgm:cxn modelId="{23E8C10F-B32E-4FC7-97CE-D257F5B7B872}" type="presParOf" srcId="{EDCE0E14-8A3F-4EEC-8257-62B2F958E1E3}" destId="{EA70FFB6-7D44-40A3-86A6-E018668B2A0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EB7F8-67D0-4B46-833B-257A09CB3547}">
      <dsp:nvSpPr>
        <dsp:cNvPr id="0" name=""/>
        <dsp:cNvSpPr/>
      </dsp:nvSpPr>
      <dsp:spPr>
        <a:xfrm>
          <a:off x="812391" y="503323"/>
          <a:ext cx="3491503" cy="3491503"/>
        </a:xfrm>
        <a:prstGeom prst="blockArc">
          <a:avLst>
            <a:gd name="adj1" fmla="val 12600000"/>
            <a:gd name="adj2" fmla="val 162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8B443-A797-4B20-9ABD-7E5B4414945D}">
      <dsp:nvSpPr>
        <dsp:cNvPr id="0" name=""/>
        <dsp:cNvSpPr/>
      </dsp:nvSpPr>
      <dsp:spPr>
        <a:xfrm>
          <a:off x="812391" y="503323"/>
          <a:ext cx="3491503" cy="3491503"/>
        </a:xfrm>
        <a:prstGeom prst="blockArc">
          <a:avLst>
            <a:gd name="adj1" fmla="val 9000000"/>
            <a:gd name="adj2" fmla="val 12600000"/>
            <a:gd name="adj3" fmla="val 450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9EC12-A3B7-46CF-B652-5EDA9038D8F8}">
      <dsp:nvSpPr>
        <dsp:cNvPr id="0" name=""/>
        <dsp:cNvSpPr/>
      </dsp:nvSpPr>
      <dsp:spPr>
        <a:xfrm>
          <a:off x="749227" y="402245"/>
          <a:ext cx="3491503" cy="3491503"/>
        </a:xfrm>
        <a:prstGeom prst="blockArc">
          <a:avLst>
            <a:gd name="adj1" fmla="val 5272719"/>
            <a:gd name="adj2" fmla="val 8759827"/>
            <a:gd name="adj3" fmla="val 45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8E40B-72C0-4F33-A1C2-3ECC48DF5AAD}">
      <dsp:nvSpPr>
        <dsp:cNvPr id="0" name=""/>
        <dsp:cNvSpPr/>
      </dsp:nvSpPr>
      <dsp:spPr>
        <a:xfrm>
          <a:off x="875555" y="402245"/>
          <a:ext cx="3491503" cy="3491503"/>
        </a:xfrm>
        <a:prstGeom prst="blockArc">
          <a:avLst>
            <a:gd name="adj1" fmla="val 2040173"/>
            <a:gd name="adj2" fmla="val 5527281"/>
            <a:gd name="adj3" fmla="val 450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A789D-502E-42A1-A8F7-B93C8D1A1C40}">
      <dsp:nvSpPr>
        <dsp:cNvPr id="0" name=""/>
        <dsp:cNvSpPr/>
      </dsp:nvSpPr>
      <dsp:spPr>
        <a:xfrm>
          <a:off x="812391" y="503323"/>
          <a:ext cx="3491503" cy="3491503"/>
        </a:xfrm>
        <a:prstGeom prst="blockArc">
          <a:avLst>
            <a:gd name="adj1" fmla="val 19800000"/>
            <a:gd name="adj2" fmla="val 1800000"/>
            <a:gd name="adj3" fmla="val 450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2B785-2858-4F4D-A659-55EDE03BA7F1}">
      <dsp:nvSpPr>
        <dsp:cNvPr id="0" name=""/>
        <dsp:cNvSpPr/>
      </dsp:nvSpPr>
      <dsp:spPr>
        <a:xfrm>
          <a:off x="812391" y="503323"/>
          <a:ext cx="3491503" cy="3491503"/>
        </a:xfrm>
        <a:prstGeom prst="blockArc">
          <a:avLst>
            <a:gd name="adj1" fmla="val 16200000"/>
            <a:gd name="adj2" fmla="val 198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8599E-3D62-42D4-9717-FA6942E13B9F}">
      <dsp:nvSpPr>
        <dsp:cNvPr id="0" name=""/>
        <dsp:cNvSpPr/>
      </dsp:nvSpPr>
      <dsp:spPr>
        <a:xfrm>
          <a:off x="1777460" y="1468392"/>
          <a:ext cx="1561366" cy="1561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STUDENT</a:t>
          </a:r>
        </a:p>
      </dsp:txBody>
      <dsp:txXfrm>
        <a:off x="2006117" y="1697049"/>
        <a:ext cx="1104052" cy="1104052"/>
      </dsp:txXfrm>
    </dsp:sp>
    <dsp:sp modelId="{3E68BE67-9B00-445F-8135-15503C670334}">
      <dsp:nvSpPr>
        <dsp:cNvPr id="0" name=""/>
        <dsp:cNvSpPr/>
      </dsp:nvSpPr>
      <dsp:spPr>
        <a:xfrm>
          <a:off x="1913217" y="-102256"/>
          <a:ext cx="1289852" cy="12898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INTEGRACJA</a:t>
          </a:r>
        </a:p>
      </dsp:txBody>
      <dsp:txXfrm>
        <a:off x="2102111" y="86638"/>
        <a:ext cx="912064" cy="912064"/>
      </dsp:txXfrm>
    </dsp:sp>
    <dsp:sp modelId="{2BEF30D2-16E8-4EFF-B0E1-0C8A6EA829FA}">
      <dsp:nvSpPr>
        <dsp:cNvPr id="0" name=""/>
        <dsp:cNvSpPr/>
      </dsp:nvSpPr>
      <dsp:spPr>
        <a:xfrm>
          <a:off x="3391007" y="750946"/>
          <a:ext cx="1289852" cy="12898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EDUKACJA</a:t>
          </a:r>
        </a:p>
      </dsp:txBody>
      <dsp:txXfrm>
        <a:off x="3579901" y="939840"/>
        <a:ext cx="912064" cy="912064"/>
      </dsp:txXfrm>
    </dsp:sp>
    <dsp:sp modelId="{3F7A295F-7D1D-4191-9052-879642ADC9C8}">
      <dsp:nvSpPr>
        <dsp:cNvPr id="0" name=""/>
        <dsp:cNvSpPr/>
      </dsp:nvSpPr>
      <dsp:spPr>
        <a:xfrm>
          <a:off x="3391007" y="2457351"/>
          <a:ext cx="1289852" cy="12898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INFORMACJA</a:t>
          </a:r>
        </a:p>
      </dsp:txBody>
      <dsp:txXfrm>
        <a:off x="3579901" y="2646245"/>
        <a:ext cx="912064" cy="912064"/>
      </dsp:txXfrm>
    </dsp:sp>
    <dsp:sp modelId="{79363D53-57A4-45B6-B25B-600FAA338078}">
      <dsp:nvSpPr>
        <dsp:cNvPr id="0" name=""/>
        <dsp:cNvSpPr/>
      </dsp:nvSpPr>
      <dsp:spPr>
        <a:xfrm>
          <a:off x="1902680" y="3197770"/>
          <a:ext cx="1310925" cy="13109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KOMUNIKACJA</a:t>
          </a:r>
        </a:p>
      </dsp:txBody>
      <dsp:txXfrm>
        <a:off x="2094661" y="3389751"/>
        <a:ext cx="926963" cy="926963"/>
      </dsp:txXfrm>
    </dsp:sp>
    <dsp:sp modelId="{25E995D0-563C-485D-9050-347D686C21CD}">
      <dsp:nvSpPr>
        <dsp:cNvPr id="0" name=""/>
        <dsp:cNvSpPr/>
      </dsp:nvSpPr>
      <dsp:spPr>
        <a:xfrm>
          <a:off x="435426" y="2457351"/>
          <a:ext cx="1289852" cy="12898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ZARZĄDZANIE</a:t>
          </a:r>
          <a:endParaRPr lang="pl-PL" sz="105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24320" y="2646245"/>
        <a:ext cx="912064" cy="912064"/>
      </dsp:txXfrm>
    </dsp:sp>
    <dsp:sp modelId="{68B1BAC9-F516-48AC-ABEB-30983317C325}">
      <dsp:nvSpPr>
        <dsp:cNvPr id="0" name=""/>
        <dsp:cNvSpPr/>
      </dsp:nvSpPr>
      <dsp:spPr>
        <a:xfrm>
          <a:off x="435426" y="750946"/>
          <a:ext cx="1289852" cy="12898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ROZRYWKA</a:t>
          </a:r>
        </a:p>
      </dsp:txBody>
      <dsp:txXfrm>
        <a:off x="624320" y="939840"/>
        <a:ext cx="912064" cy="912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9A2C4-1B5E-4FC2-A5E3-03009F628531}">
      <dsp:nvSpPr>
        <dsp:cNvPr id="0" name=""/>
        <dsp:cNvSpPr/>
      </dsp:nvSpPr>
      <dsp:spPr>
        <a:xfrm>
          <a:off x="167080" y="192971"/>
          <a:ext cx="2767961" cy="2744407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+mn-lt"/>
            </a:rPr>
            <a:t>Pokolenie X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+mn-lt"/>
            </a:rPr>
            <a:t>1965-1980</a:t>
          </a:r>
        </a:p>
      </dsp:txBody>
      <dsp:txXfrm>
        <a:off x="572439" y="594880"/>
        <a:ext cx="1957243" cy="1940589"/>
      </dsp:txXfrm>
    </dsp:sp>
    <dsp:sp modelId="{87E5FD5D-BCE8-4C8B-B652-7A9557377123}">
      <dsp:nvSpPr>
        <dsp:cNvPr id="0" name=""/>
        <dsp:cNvSpPr/>
      </dsp:nvSpPr>
      <dsp:spPr>
        <a:xfrm>
          <a:off x="4663573" y="207481"/>
          <a:ext cx="2842279" cy="2758889"/>
        </a:xfrm>
        <a:prstGeom prst="ellipse">
          <a:avLst/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+mn-lt"/>
            </a:rPr>
            <a:t>Pokolenie Z</a:t>
          </a:r>
          <a:r>
            <a:rPr lang="pl-PL" sz="2000" kern="1200" dirty="0">
              <a:latin typeface="+mn-lt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+mn-lt"/>
            </a:rPr>
            <a:t>po 1995 roku</a:t>
          </a:r>
        </a:p>
      </dsp:txBody>
      <dsp:txXfrm>
        <a:off x="5079815" y="611511"/>
        <a:ext cx="2009795" cy="1950829"/>
      </dsp:txXfrm>
    </dsp:sp>
    <dsp:sp modelId="{EA70FFB6-7D44-40A3-86A6-E018668B2A0A}">
      <dsp:nvSpPr>
        <dsp:cNvPr id="0" name=""/>
        <dsp:cNvSpPr/>
      </dsp:nvSpPr>
      <dsp:spPr>
        <a:xfrm>
          <a:off x="2365037" y="203804"/>
          <a:ext cx="2808577" cy="2772389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+mn-lt"/>
            </a:rPr>
            <a:t>Pokolenie Y</a:t>
          </a:r>
          <a:r>
            <a:rPr lang="pl-PL" sz="2000" kern="1200" dirty="0">
              <a:latin typeface="+mn-lt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+mn-lt"/>
            </a:rPr>
            <a:t>1981-1994</a:t>
          </a:r>
        </a:p>
      </dsp:txBody>
      <dsp:txXfrm>
        <a:off x="2776344" y="609811"/>
        <a:ext cx="1985963" cy="1960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ydzial hum PL 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34728"/>
            <a:ext cx="2718816" cy="1194816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139DEB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t>2021-08-05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83171" y="1102852"/>
            <a:ext cx="8860829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5014901" y="3225056"/>
            <a:ext cx="3518915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3225056"/>
            <a:ext cx="3566071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1060451" y="2525818"/>
            <a:ext cx="7473366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6" name="Picture 15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86370" y="2808207"/>
            <a:ext cx="7448030" cy="20128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1086370" y="1881108"/>
            <a:ext cx="7048498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1086370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4" name="Picture 13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4308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86370" y="2142058"/>
            <a:ext cx="7448030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1086370" y="1206491"/>
            <a:ext cx="6432030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6" name="Picture 15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86370" y="1341963"/>
            <a:ext cx="7448030" cy="3479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17" name="Picture 16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1086370" y="2433062"/>
            <a:ext cx="3530455" cy="2387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086370" y="1102853"/>
            <a:ext cx="7515434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3879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6" name="Picture 15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014901" y="1133081"/>
            <a:ext cx="4129099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6370" y="1651000"/>
            <a:ext cx="3530455" cy="31700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6" name="Picture 15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1085748" y="1102853"/>
            <a:ext cx="8056800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7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1085748" y="4288182"/>
            <a:ext cx="3651688" cy="5433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5" name="Picture 14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3171" y="3075220"/>
            <a:ext cx="3464786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83172" y="1107329"/>
            <a:ext cx="514632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7" name="Freeform 3"/>
          <p:cNvSpPr/>
          <p:nvPr userDrawn="1"/>
        </p:nvSpPr>
        <p:spPr>
          <a:xfrm>
            <a:off x="0" y="321538"/>
            <a:ext cx="283171" cy="4822863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139DEC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C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139DEC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5" name="Picture 14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9635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yfikacja.pl/" TargetMode="External"/><Relationship Id="rId2" Type="http://schemas.openxmlformats.org/officeDocument/2006/relationships/hyperlink" Target="http://dspace.uni.lodz.pl:8080/xmlui/bitstream/handle/11089/16701/065_080_Stopczynska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://www.pi.gov.pl/PARP/chapter_86197.asp?soid=4144C517F86549BFA4B834A6A8EC9321" TargetMode="External"/><Relationship Id="rId4" Type="http://schemas.openxmlformats.org/officeDocument/2006/relationships/hyperlink" Target="http://adnext.pl/wlacz-sie-do-gry-czyli-jak-grywalizacja-ulatwia-prace-z-pokoleniem-y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3029" y="3824868"/>
            <a:ext cx="4755974" cy="340112"/>
          </a:xfrm>
        </p:spPr>
        <p:txBody>
          <a:bodyPr/>
          <a:lstStyle/>
          <a:p>
            <a:r>
              <a:rPr lang="pl-PL" sz="1600" dirty="0"/>
              <a:t>Dziekanatowy projekt aplikacji mobilnej </a:t>
            </a:r>
            <a:r>
              <a:rPr lang="pl-PL" sz="1600" dirty="0" err="1"/>
              <a:t>GoD</a:t>
            </a:r>
            <a:endParaRPr lang="pl-PL" sz="1600" dirty="0"/>
          </a:p>
          <a:p>
            <a:r>
              <a:rPr lang="pl-PL" sz="1600" dirty="0"/>
              <a:t>Anna Mielczarek-</a:t>
            </a:r>
            <a:r>
              <a:rPr lang="pl-PL" sz="1600" dirty="0" err="1"/>
              <a:t>Taica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029" y="2470406"/>
            <a:ext cx="4938084" cy="1163340"/>
          </a:xfrm>
        </p:spPr>
        <p:txBody>
          <a:bodyPr/>
          <a:lstStyle/>
          <a:p>
            <a:r>
              <a:rPr lang="pl-PL" sz="2400" dirty="0"/>
              <a:t>Aplikacja „Gra o dyplom”</a:t>
            </a:r>
            <a:endParaRPr lang="en-US" sz="2400" dirty="0">
              <a:latin typeface="Lato" panose="020F0502020204030203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88C97A-8810-4AF4-AF50-1CFE6A9E5C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5" y="394403"/>
            <a:ext cx="2622321" cy="95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7C40E9C-FE76-45DC-85F6-71DFD7E8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4453822"/>
            <a:ext cx="2672500" cy="6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l="4769" t="10020" r="32430" b="3050"/>
          <a:stretch/>
        </p:blipFill>
        <p:spPr>
          <a:xfrm>
            <a:off x="5243616" y="3379221"/>
            <a:ext cx="3885892" cy="1730107"/>
          </a:xfrm>
          <a:prstGeom prst="rect">
            <a:avLst/>
          </a:prstGeom>
          <a:solidFill>
            <a:schemeClr val="accent1">
              <a:alpha val="33000"/>
            </a:schemeClr>
          </a:solidFill>
          <a:effectLst>
            <a:glow>
              <a:schemeClr val="accent1"/>
            </a:glow>
          </a:effectLst>
        </p:spPr>
      </p:pic>
      <p:sp>
        <p:nvSpPr>
          <p:cNvPr id="3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443898" y="1231641"/>
            <a:ext cx="8299234" cy="3685592"/>
          </a:xfrm>
        </p:spPr>
        <p:txBody>
          <a:bodyPr/>
          <a:lstStyle/>
          <a:p>
            <a:endParaRPr lang="pl-PL" sz="800" dirty="0"/>
          </a:p>
          <a:p>
            <a:r>
              <a:rPr lang="pl-PL" b="1" dirty="0"/>
              <a:t>WARSZTAT 1 </a:t>
            </a:r>
            <a:r>
              <a:rPr lang="pl-PL" dirty="0"/>
              <a:t>- eksploracja: </a:t>
            </a:r>
          </a:p>
          <a:p>
            <a:endParaRPr lang="pl-PL" sz="800" dirty="0"/>
          </a:p>
          <a:p>
            <a:pPr marL="400050" indent="-400050">
              <a:buAutoNum type="romanUcPeriod"/>
            </a:pPr>
            <a:r>
              <a:rPr lang="pl-PL" dirty="0"/>
              <a:t>analiza potrzeb, </a:t>
            </a:r>
          </a:p>
          <a:p>
            <a:pPr marL="400050" indent="-400050">
              <a:buAutoNum type="romanUcPeriod"/>
            </a:pPr>
            <a:r>
              <a:rPr lang="pl-PL" dirty="0"/>
              <a:t>projektowanie funkcjonalności 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/>
              <a:t>WARSZTAT 2 </a:t>
            </a:r>
            <a:r>
              <a:rPr lang="pl-PL" dirty="0"/>
              <a:t>- eksperymentowanie:</a:t>
            </a:r>
          </a:p>
          <a:p>
            <a:endParaRPr lang="pl-PL" sz="800" dirty="0"/>
          </a:p>
          <a:p>
            <a:pPr marL="0" indent="0">
              <a:buNone/>
            </a:pPr>
            <a:r>
              <a:rPr lang="pl-PL" dirty="0"/>
              <a:t>stworzenie prototypu aplikacji, testowanie, uwagi i przekazanie wstępnej wersji do dalszego testowania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/>
              <a:t>WARSZTAT 3 </a:t>
            </a:r>
            <a:r>
              <a:rPr lang="pl-PL" dirty="0"/>
              <a:t>- ewaluacja: </a:t>
            </a:r>
          </a:p>
          <a:p>
            <a:pPr marL="0" indent="0">
              <a:buNone/>
            </a:pPr>
            <a:endParaRPr lang="pl-PL" sz="800" dirty="0"/>
          </a:p>
          <a:p>
            <a:pPr marL="400050" indent="-400050">
              <a:buAutoNum type="romanUcPeriod"/>
            </a:pPr>
            <a:r>
              <a:rPr lang="pl-PL" dirty="0"/>
              <a:t>wdrażanie aplikacji na </a:t>
            </a:r>
            <a:r>
              <a:rPr lang="pl-PL" b="1" dirty="0" err="1"/>
              <a:t>WFiNS</a:t>
            </a:r>
            <a:r>
              <a:rPr lang="pl-PL" b="1" dirty="0"/>
              <a:t> UMK   </a:t>
            </a:r>
          </a:p>
          <a:p>
            <a:pPr marL="0" indent="0">
              <a:buNone/>
            </a:pPr>
            <a:r>
              <a:rPr lang="pl-PL" dirty="0"/>
              <a:t>II.      omówienie doświadczeń,  ocena – kwestionariusz,</a:t>
            </a:r>
            <a:br>
              <a:rPr lang="pl-PL" dirty="0"/>
            </a:br>
            <a:r>
              <a:rPr lang="pl-PL" dirty="0"/>
              <a:t>         naniesienie ewentualnych, możliwych poprawek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25"/>
          </p:nvPr>
        </p:nvSpPr>
        <p:spPr>
          <a:xfrm>
            <a:off x="363893" y="858416"/>
            <a:ext cx="8314281" cy="470510"/>
          </a:xfrm>
        </p:spPr>
        <p:txBody>
          <a:bodyPr/>
          <a:lstStyle/>
          <a:p>
            <a:r>
              <a:rPr lang="pl-PL" sz="1800" dirty="0"/>
              <a:t>Testowanie i wdrażanie aplikacji –„żywe laboratoria”</a:t>
            </a:r>
          </a:p>
        </p:txBody>
      </p:sp>
      <p:sp>
        <p:nvSpPr>
          <p:cNvPr id="6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3A905D5-005E-4494-8785-1C21502FE0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03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pic>
        <p:nvPicPr>
          <p:cNvPr id="1026" name="Picture 2" descr="Znalezione obrazy dla zapytania siedze i 20 minut kiedy ta ksiazka sie zaczn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" b="10595"/>
          <a:stretch/>
        </p:blipFill>
        <p:spPr bwMode="auto">
          <a:xfrm>
            <a:off x="1593236" y="1371374"/>
            <a:ext cx="5763228" cy="26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D09E2E9-D070-4270-95AC-222328CB42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16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7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24"/>
          </p:nvPr>
        </p:nvSpPr>
        <p:spPr>
          <a:xfrm>
            <a:off x="681486" y="776608"/>
            <a:ext cx="8462513" cy="4252591"/>
          </a:xfrm>
        </p:spPr>
        <p:txBody>
          <a:bodyPr/>
          <a:lstStyle/>
          <a:p>
            <a:r>
              <a:rPr lang="pl-PL" sz="1600" b="1" dirty="0"/>
              <a:t>Bibliografia</a:t>
            </a:r>
            <a:r>
              <a:rPr lang="pl-PL" sz="1600" dirty="0"/>
              <a:t>:</a:t>
            </a:r>
          </a:p>
          <a:p>
            <a:endParaRPr lang="pl-PL" sz="600" dirty="0"/>
          </a:p>
          <a:p>
            <a:r>
              <a:rPr lang="pl-PL" sz="1200" dirty="0"/>
              <a:t>Baran, Anna, 2010</a:t>
            </a:r>
            <a:r>
              <a:rPr lang="pl-PL" sz="1200" i="1" dirty="0"/>
              <a:t>, Komunikacja dydaktyczna, s.15-47 </a:t>
            </a:r>
            <a:r>
              <a:rPr lang="pl-PL" sz="1200" dirty="0"/>
              <a:t>, W: Andrzej Rozmus (red) </a:t>
            </a:r>
            <a:r>
              <a:rPr lang="pl-PL" sz="1200" i="1" dirty="0"/>
              <a:t>Wykładowca doskonały</a:t>
            </a:r>
            <a:r>
              <a:rPr lang="pl-PL" sz="1200" dirty="0"/>
              <a:t>, Warszawa 2010</a:t>
            </a:r>
          </a:p>
          <a:p>
            <a:endParaRPr lang="pl-PL" sz="600" dirty="0"/>
          </a:p>
          <a:p>
            <a:r>
              <a:rPr lang="pl-PL" sz="1200" dirty="0"/>
              <a:t>Tkaczyk, Paweł ,2012, </a:t>
            </a:r>
            <a:r>
              <a:rPr lang="pl-PL" sz="1200" i="1" dirty="0"/>
              <a:t>Grywalizacja. Jak zastosować mechanizmy gier w działaniach marketingowych</a:t>
            </a:r>
          </a:p>
          <a:p>
            <a:endParaRPr lang="pl-PL" sz="600" dirty="0"/>
          </a:p>
          <a:p>
            <a:r>
              <a:rPr lang="pl-PL" sz="1200" dirty="0"/>
              <a:t>Uroda, Jacek, 2014, </a:t>
            </a:r>
            <a:r>
              <a:rPr lang="pl-PL" sz="1200" i="1" dirty="0"/>
              <a:t>Student jako kluczowy interesariusz uczelni wyższej w kontekście dwukierunkowej komunikacji internetowej</a:t>
            </a:r>
            <a:r>
              <a:rPr lang="pl-PL" sz="1200" dirty="0"/>
              <a:t>,</a:t>
            </a:r>
          </a:p>
          <a:p>
            <a:r>
              <a:rPr lang="pl-PL" sz="1200" dirty="0"/>
              <a:t>ZS WSH Zarządzanie , ss. 317-325</a:t>
            </a:r>
          </a:p>
          <a:p>
            <a:endParaRPr lang="pl-PL" sz="600" dirty="0"/>
          </a:p>
          <a:p>
            <a:r>
              <a:rPr lang="pl-PL" sz="1200" dirty="0"/>
              <a:t>Złotek ,Monika, 2017, </a:t>
            </a:r>
            <a:r>
              <a:rPr lang="pl-PL" sz="1200" i="1" dirty="0"/>
              <a:t>Grywalizacja – wykorzystanie mechanizmów gier jako motywatora do zmiany zachowania ludzi. Autorski projekt zgrywalizowanych zajęć z „Psychologii reklamy i zachowań konsumenckich</a:t>
            </a:r>
            <a:r>
              <a:rPr lang="pl-PL" sz="1200" dirty="0"/>
              <a:t>, Krakowska Akademia im. Andrzeja Frycza Modrzewskiego</a:t>
            </a:r>
          </a:p>
          <a:p>
            <a:endParaRPr lang="pl-PL" sz="1200" dirty="0"/>
          </a:p>
          <a:p>
            <a:r>
              <a:rPr lang="pl-PL" sz="1600" b="1" dirty="0"/>
              <a:t>Źródła internetowe:</a:t>
            </a:r>
          </a:p>
          <a:p>
            <a:endParaRPr lang="pl-PL" sz="600" b="1" dirty="0"/>
          </a:p>
          <a:p>
            <a:r>
              <a:rPr lang="pl-PL" sz="1200" dirty="0"/>
              <a:t>Kinga Stopczyńska, Rola kreatywnych rozwiązań edukacyjnych w motywowaniu studentów, </a:t>
            </a:r>
            <a:r>
              <a:rPr lang="pl-PL" sz="1200" dirty="0">
                <a:hlinkClick r:id="rId2"/>
              </a:rPr>
              <a:t>http://dspace.uni.lodz.pl:8080/xmlui/bitstream/handle/11089/16701/065_080_Stopczynska.pdf</a:t>
            </a:r>
            <a:endParaRPr lang="pl-PL" sz="1200" dirty="0"/>
          </a:p>
          <a:p>
            <a:endParaRPr lang="pl-PL" sz="400" dirty="0"/>
          </a:p>
          <a:p>
            <a:r>
              <a:rPr lang="pl-PL" sz="1200" dirty="0"/>
              <a:t>Sebastian Starzyński, </a:t>
            </a:r>
            <a:r>
              <a:rPr lang="pl-PL" sz="1200" dirty="0">
                <a:hlinkClick r:id="rId3"/>
              </a:rPr>
              <a:t>http://www.gryfikacja.pl/</a:t>
            </a:r>
            <a:endParaRPr lang="pl-PL" sz="1200" dirty="0"/>
          </a:p>
          <a:p>
            <a:endParaRPr lang="pl-PL" sz="400" dirty="0"/>
          </a:p>
          <a:p>
            <a:r>
              <a:rPr lang="pl-PL" sz="1200" dirty="0">
                <a:hlinkClick r:id="rId4"/>
              </a:rPr>
              <a:t>http://adnext.pl/wlacz-sie-do-gry-czyli-jak-grywalizacja-ulatwia-prace-z-pokoleniem-y/</a:t>
            </a:r>
            <a:r>
              <a:rPr lang="pl-PL" sz="1200" dirty="0"/>
              <a:t> </a:t>
            </a:r>
          </a:p>
          <a:p>
            <a:endParaRPr lang="pl-PL" sz="400" dirty="0"/>
          </a:p>
          <a:p>
            <a:r>
              <a:rPr lang="pl-PL" sz="1200" dirty="0">
                <a:hlinkClick r:id="rId5"/>
              </a:rPr>
              <a:t>http://www.pi.gov.pl/PARP/chapter_86197.asp?soid=4144C517F86549BFA4B834A6A8EC9321</a:t>
            </a:r>
            <a:r>
              <a:rPr lang="pl-PL" sz="1200" dirty="0"/>
              <a:t>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3D64919-9BA7-4B39-B89A-FB6D09E9D2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20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>
          <a:xfrm>
            <a:off x="387458" y="113133"/>
            <a:ext cx="5949843" cy="258015"/>
          </a:xfrm>
        </p:spPr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25"/>
          </p:nvPr>
        </p:nvSpPr>
        <p:spPr>
          <a:xfrm>
            <a:off x="387458" y="888489"/>
            <a:ext cx="2965342" cy="1158026"/>
          </a:xfrm>
        </p:spPr>
        <p:txBody>
          <a:bodyPr/>
          <a:lstStyle/>
          <a:p>
            <a:r>
              <a:rPr lang="pl-PL" sz="1800" dirty="0"/>
              <a:t>Czego oczekuje student w kontakcie z uczelnią (przez internet)?</a:t>
            </a:r>
            <a:endParaRPr lang="pl-PL" sz="1800" b="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32580349"/>
              </p:ext>
            </p:extLst>
          </p:nvPr>
        </p:nvGraphicFramePr>
        <p:xfrm>
          <a:off x="4027713" y="776608"/>
          <a:ext cx="5116287" cy="450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81" y="986324"/>
            <a:ext cx="2619021" cy="41571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2E89C71-7759-4853-AB95-73DE6DA1DD0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08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25"/>
          </p:nvPr>
        </p:nvSpPr>
        <p:spPr>
          <a:xfrm>
            <a:off x="888250" y="916931"/>
            <a:ext cx="6432030" cy="927100"/>
          </a:xfrm>
        </p:spPr>
        <p:txBody>
          <a:bodyPr/>
          <a:lstStyle/>
          <a:p>
            <a:r>
              <a:rPr lang="pl-PL" sz="1800" dirty="0"/>
              <a:t>Różnice pokoleniowe - ramy czasowe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71665985"/>
              </p:ext>
            </p:extLst>
          </p:nvPr>
        </p:nvGraphicFramePr>
        <p:xfrm>
          <a:off x="888250" y="1514167"/>
          <a:ext cx="7605510" cy="3210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B51CA0A2-CB23-4DA0-8524-C174A15DFE0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10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89" y="2002962"/>
            <a:ext cx="4715411" cy="3140537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506523" y="895112"/>
            <a:ext cx="8425937" cy="4127263"/>
          </a:xfrm>
        </p:spPr>
        <p:txBody>
          <a:bodyPr/>
          <a:lstStyle/>
          <a:p>
            <a:pPr marL="0" indent="0">
              <a:buNone/>
            </a:pPr>
            <a:endParaRPr lang="pl-PL" sz="1800" b="1" dirty="0"/>
          </a:p>
          <a:p>
            <a:pPr marL="0" indent="0">
              <a:buNone/>
            </a:pPr>
            <a:r>
              <a:rPr lang="pl-PL" sz="1800" b="1" dirty="0"/>
              <a:t>Przedstawiciele pokolenia Y (Z)</a:t>
            </a:r>
          </a:p>
          <a:p>
            <a:pPr marL="0" indent="0">
              <a:buNone/>
            </a:pPr>
            <a:endParaRPr lang="pl-PL" sz="2400" b="1" dirty="0"/>
          </a:p>
          <a:p>
            <a:pPr marL="447675" defTabSz="447675"/>
            <a:endParaRPr lang="pl-PL" sz="1600" b="1" dirty="0"/>
          </a:p>
          <a:p>
            <a:pPr marL="447675" defTabSz="447675"/>
            <a:r>
              <a:rPr lang="pl-PL" dirty="0"/>
              <a:t>życie „online” </a:t>
            </a:r>
          </a:p>
          <a:p>
            <a:pPr marL="447675" defTabSz="447675"/>
            <a:r>
              <a:rPr lang="pl-PL" dirty="0"/>
              <a:t>trudności w kontaktach bezpośrednich</a:t>
            </a:r>
          </a:p>
          <a:p>
            <a:pPr marL="447675" defTabSz="447675"/>
            <a:r>
              <a:rPr lang="pl-PL" dirty="0"/>
              <a:t>gotowość do zmian</a:t>
            </a:r>
          </a:p>
          <a:p>
            <a:pPr marL="447675" defTabSz="447675"/>
            <a:r>
              <a:rPr lang="pl-PL" dirty="0"/>
              <a:t>indywidualizm</a:t>
            </a:r>
          </a:p>
          <a:p>
            <a:pPr marL="447675" defTabSz="447675"/>
            <a:r>
              <a:rPr lang="pl-PL" dirty="0"/>
              <a:t>kłopoty z koncentracją</a:t>
            </a:r>
          </a:p>
          <a:p>
            <a:pPr marL="447675" defTabSz="447675"/>
            <a:endParaRPr lang="pl-PL" sz="1600" b="1" dirty="0"/>
          </a:p>
          <a:p>
            <a:pPr marL="0" indent="0">
              <a:buNone/>
            </a:pPr>
            <a:endParaRPr lang="pl-PL" sz="2400" b="1" dirty="0"/>
          </a:p>
          <a:p>
            <a:endParaRPr lang="pl-PL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506523" y="371148"/>
            <a:ext cx="5830570" cy="209189"/>
          </a:xfrm>
        </p:spPr>
        <p:txBody>
          <a:bodyPr/>
          <a:lstStyle/>
          <a:p>
            <a:r>
              <a:rPr lang="pl-PL"/>
              <a:t>Dziekanatowy projekt aplikacji mobilnej GoD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5405491-EBDB-4F02-8535-C2C0F2272F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69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506523" y="746450"/>
            <a:ext cx="8425937" cy="4275926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/>
              <a:t>Aplikacja</a:t>
            </a:r>
            <a:r>
              <a:rPr lang="pl-PL" sz="1800" b="1" i="1" dirty="0"/>
              <a:t> „Gra o dyplom” – </a:t>
            </a:r>
            <a:r>
              <a:rPr lang="pl-PL" sz="1800" b="1" dirty="0"/>
              <a:t>mapowanie procesów</a:t>
            </a:r>
          </a:p>
          <a:p>
            <a:pPr marL="0" indent="0">
              <a:buNone/>
            </a:pPr>
            <a:endParaRPr lang="pl-PL" sz="800" b="1" dirty="0"/>
          </a:p>
          <a:p>
            <a:pPr marL="0" indent="0">
              <a:buNone/>
            </a:pPr>
            <a:r>
              <a:rPr lang="pl-PL" dirty="0"/>
              <a:t>Pomysł i wstępne etapy pracy w dziekanacie – rozpisanie procesów (czerwiec 2018):</a:t>
            </a:r>
          </a:p>
          <a:p>
            <a:pPr>
              <a:buFontTx/>
              <a:buChar char="-"/>
            </a:pPr>
            <a:endParaRPr lang="pl-PL" sz="2400" b="1" dirty="0"/>
          </a:p>
          <a:p>
            <a:pPr>
              <a:buFontTx/>
              <a:buChar char="-"/>
            </a:pPr>
            <a:endParaRPr lang="pl-PL" sz="2400" b="1" dirty="0"/>
          </a:p>
          <a:p>
            <a:pPr>
              <a:buFontTx/>
              <a:buChar char="-"/>
            </a:pPr>
            <a:endParaRPr lang="pl-PL" sz="2400" b="1" dirty="0"/>
          </a:p>
          <a:p>
            <a:endParaRPr lang="pl-PL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506523" y="371148"/>
            <a:ext cx="5830570" cy="209189"/>
          </a:xfrm>
        </p:spPr>
        <p:txBody>
          <a:bodyPr/>
          <a:lstStyle/>
          <a:p>
            <a:r>
              <a:rPr lang="pl-PL"/>
              <a:t>Dziekanatowy projekt aplikacji mobilnej GoD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l="3518" r="3999" b="5224"/>
          <a:stretch/>
        </p:blipFill>
        <p:spPr>
          <a:xfrm>
            <a:off x="506523" y="1689397"/>
            <a:ext cx="3968750" cy="285720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73" y="1689397"/>
            <a:ext cx="4231999" cy="28572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5211863-E735-4D8A-93FE-71BEEF21DA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50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8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/>
              <a:t>Dziekanatowy projekt aplikacji mobilnej GoD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22"/>
          </p:nvPr>
        </p:nvSpPr>
        <p:spPr>
          <a:xfrm>
            <a:off x="460168" y="1159174"/>
            <a:ext cx="2958071" cy="3170059"/>
          </a:xfrm>
        </p:spPr>
        <p:txBody>
          <a:bodyPr/>
          <a:lstStyle/>
          <a:p>
            <a:r>
              <a:rPr lang="pl-PL" sz="1800" b="1" dirty="0">
                <a:latin typeface="Lato"/>
              </a:rPr>
              <a:t>Wstępny projekt aplikacji </a:t>
            </a:r>
          </a:p>
          <a:p>
            <a:r>
              <a:rPr lang="pl-PL" sz="1800" b="1" dirty="0">
                <a:latin typeface="Lato"/>
              </a:rPr>
              <a:t>– asystenta studenta</a:t>
            </a:r>
          </a:p>
          <a:p>
            <a:endParaRPr lang="pl-PL" sz="1800" b="1" dirty="0"/>
          </a:p>
          <a:p>
            <a:endParaRPr lang="pl-PL" sz="1800" b="1" dirty="0"/>
          </a:p>
          <a:p>
            <a:endParaRPr lang="pl-PL" sz="1800" b="1" dirty="0"/>
          </a:p>
          <a:p>
            <a:endParaRPr lang="pl-PL" sz="1800" b="1" dirty="0"/>
          </a:p>
          <a:p>
            <a:endParaRPr lang="pl-PL" sz="1800" b="1" dirty="0"/>
          </a:p>
          <a:p>
            <a:endParaRPr lang="pl-PL" sz="1800" b="1" dirty="0"/>
          </a:p>
          <a:p>
            <a:endParaRPr lang="pl-PL" sz="1800" b="1" dirty="0"/>
          </a:p>
          <a:p>
            <a:r>
              <a:rPr lang="pl-PL" b="1" dirty="0">
                <a:latin typeface="Lato"/>
              </a:rPr>
              <a:t>Lipiec 2018</a:t>
            </a:r>
          </a:p>
          <a:p>
            <a:endParaRPr lang="pl-PL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39" y="1159173"/>
            <a:ext cx="2273761" cy="36813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09" y="1159174"/>
            <a:ext cx="2160000" cy="36813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4CFE7DB-7CA4-4CF3-B6AE-882ABC542D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36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4796287" y="967013"/>
            <a:ext cx="4230010" cy="3849983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/>
              <a:t>Projekt POWER:</a:t>
            </a:r>
          </a:p>
          <a:p>
            <a:pPr marL="0" indent="0">
              <a:buNone/>
            </a:pPr>
            <a:r>
              <a:rPr lang="pl-PL" sz="1100" i="1" dirty="0"/>
              <a:t>(</a:t>
            </a:r>
            <a:r>
              <a:rPr lang="pl-PL" sz="1100" i="1" dirty="0" err="1"/>
              <a:t>Universitas</a:t>
            </a:r>
            <a:r>
              <a:rPr lang="pl-PL" sz="1100" i="1" dirty="0"/>
              <a:t> </a:t>
            </a:r>
            <a:r>
              <a:rPr lang="pl-PL" sz="1100" i="1" dirty="0" err="1"/>
              <a:t>Copernicana</a:t>
            </a:r>
            <a:r>
              <a:rPr lang="pl-PL" sz="1100" i="1" dirty="0"/>
              <a:t> </a:t>
            </a:r>
            <a:r>
              <a:rPr lang="pl-PL" sz="1100" i="1" dirty="0" err="1"/>
              <a:t>Thorunensis</a:t>
            </a:r>
            <a:r>
              <a:rPr lang="pl-PL" sz="1100" i="1" dirty="0"/>
              <a:t> in Futuro II w ramach zadań informatycznych)</a:t>
            </a:r>
          </a:p>
          <a:p>
            <a:pPr marL="0" indent="0">
              <a:buNone/>
            </a:pPr>
            <a:br>
              <a:rPr lang="pl-PL" sz="1100" b="1" dirty="0"/>
            </a:br>
            <a:endParaRPr lang="pl-PL" sz="1100" b="1" dirty="0"/>
          </a:p>
          <a:p>
            <a:pPr>
              <a:buFontTx/>
              <a:buChar char="-"/>
            </a:pPr>
            <a:r>
              <a:rPr lang="pl-PL" dirty="0"/>
              <a:t>rozbudowanie aplikacji pod kątem zadań</a:t>
            </a:r>
          </a:p>
          <a:p>
            <a:pPr>
              <a:buFontTx/>
              <a:buChar char="-"/>
            </a:pPr>
            <a:r>
              <a:rPr lang="pl-PL" dirty="0"/>
              <a:t>rozbudowanie szaty graficznej</a:t>
            </a:r>
          </a:p>
          <a:p>
            <a:pPr>
              <a:buFontTx/>
              <a:buChar char="-"/>
            </a:pPr>
            <a:r>
              <a:rPr lang="pl-PL" dirty="0"/>
              <a:t>wprowadzenie mechanizmów grywalizacji</a:t>
            </a:r>
          </a:p>
          <a:p>
            <a:pPr>
              <a:buFontTx/>
              <a:buChar char="-"/>
            </a:pPr>
            <a:r>
              <a:rPr lang="pl-PL" dirty="0"/>
              <a:t>określenie zdobywanych kompetencji</a:t>
            </a:r>
          </a:p>
          <a:p>
            <a:pPr>
              <a:buFontTx/>
              <a:buChar char="-"/>
            </a:pPr>
            <a:r>
              <a:rPr lang="pl-PL" dirty="0"/>
              <a:t>określenie zagrożeń</a:t>
            </a:r>
          </a:p>
          <a:p>
            <a:pPr>
              <a:buFontTx/>
              <a:buChar char="-"/>
            </a:pPr>
            <a:endParaRPr lang="pl-PL" sz="2000" dirty="0"/>
          </a:p>
        </p:txBody>
      </p:sp>
      <p:sp>
        <p:nvSpPr>
          <p:cNvPr id="7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/>
              <a:t>Dziekanatowy projekt aplikacji mobilnej GoD</a:t>
            </a:r>
            <a:endParaRPr lang="en-US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4461" y="657763"/>
            <a:ext cx="6754483" cy="450298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957BAF-954C-4D31-A3E8-DA507EBAE4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77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205B03F-F83C-4A54-B913-BCB9043D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02" y="121125"/>
            <a:ext cx="628778" cy="603627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 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0"/>
          </p:nvPr>
        </p:nvSpPr>
        <p:spPr>
          <a:xfrm>
            <a:off x="506523" y="371148"/>
            <a:ext cx="5830570" cy="209189"/>
          </a:xfrm>
        </p:spPr>
        <p:txBody>
          <a:bodyPr/>
          <a:lstStyle/>
          <a:p>
            <a:r>
              <a:rPr lang="pl-PL"/>
              <a:t>Dziekanatowy projekt aplikacji mobilnej GoD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506523" y="696036"/>
            <a:ext cx="8425937" cy="4326339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pl-PL" sz="800" b="1" dirty="0"/>
          </a:p>
          <a:p>
            <a:pPr marL="0" indent="0">
              <a:buNone/>
            </a:pPr>
            <a:r>
              <a:rPr lang="pl-PL" sz="1800" b="1" dirty="0"/>
              <a:t>Projekt przewiduje rozwinięcie następujących umiejętności</a:t>
            </a:r>
            <a:r>
              <a:rPr lang="pl-PL" sz="1800" dirty="0"/>
              <a:t>:</a:t>
            </a:r>
          </a:p>
          <a:p>
            <a:pPr lvl="0"/>
            <a:endParaRPr lang="pl-PL" sz="800" dirty="0"/>
          </a:p>
          <a:p>
            <a:pPr lvl="0"/>
            <a:endParaRPr lang="pl-PL" sz="800" dirty="0"/>
          </a:p>
          <a:p>
            <a:pPr lvl="0"/>
            <a:r>
              <a:rPr lang="pl-PL" sz="1600" dirty="0"/>
              <a:t>planowanie w długiej perspektywie czasowej</a:t>
            </a:r>
          </a:p>
          <a:p>
            <a:pPr lvl="0"/>
            <a:r>
              <a:rPr lang="pl-PL" sz="1600" dirty="0"/>
              <a:t>zarządzanie czasem</a:t>
            </a:r>
          </a:p>
          <a:p>
            <a:pPr lvl="0"/>
            <a:r>
              <a:rPr lang="pl-PL" sz="1600" dirty="0"/>
              <a:t>zarządzanie sobą</a:t>
            </a:r>
          </a:p>
          <a:p>
            <a:pPr lvl="0"/>
            <a:r>
              <a:rPr lang="pl-PL" sz="1600" dirty="0"/>
              <a:t>osiąganie celów</a:t>
            </a:r>
          </a:p>
          <a:p>
            <a:pPr lvl="0"/>
            <a:r>
              <a:rPr lang="pl-PL" sz="1600" dirty="0"/>
              <a:t>zaangażowanie</a:t>
            </a:r>
          </a:p>
          <a:p>
            <a:pPr lvl="0"/>
            <a:r>
              <a:rPr lang="pl-PL" sz="1600" dirty="0"/>
              <a:t>współpraca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89" y="-646982"/>
            <a:ext cx="3587469" cy="542733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E1967D6-F453-4642-840D-539FEE766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80" y="660269"/>
            <a:ext cx="1431548" cy="28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3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/>
              <a:t>„Gra o dyplom”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460168" y="772998"/>
            <a:ext cx="8509436" cy="4215259"/>
          </a:xfrm>
        </p:spPr>
        <p:txBody>
          <a:bodyPr/>
          <a:lstStyle/>
          <a:p>
            <a:pPr marL="0" lvl="0" indent="0">
              <a:buNone/>
            </a:pPr>
            <a:r>
              <a:rPr lang="pl-PL" sz="1800" b="1" dirty="0"/>
              <a:t>Zwiększenie atrakcyjności aplikacji: grywalizacja </a:t>
            </a:r>
          </a:p>
          <a:p>
            <a:pPr marL="0" lvl="0" indent="0">
              <a:buNone/>
            </a:pPr>
            <a:endParaRPr lang="pl-PL" b="1" dirty="0"/>
          </a:p>
          <a:p>
            <a:pPr marL="0" lvl="0" indent="0">
              <a:buNone/>
            </a:pPr>
            <a:endParaRPr lang="pl-PL" b="1" dirty="0"/>
          </a:p>
          <a:p>
            <a:pPr marL="0" lvl="0" indent="0">
              <a:buNone/>
            </a:pPr>
            <a:r>
              <a:rPr lang="pl-PL" dirty="0"/>
              <a:t>Założenie: </a:t>
            </a:r>
            <a:r>
              <a:rPr lang="pl-PL" b="1" dirty="0"/>
              <a:t>studia to </a:t>
            </a:r>
            <a:r>
              <a:rPr lang="pl-PL" b="1" u="sng" dirty="0"/>
              <a:t>gra</a:t>
            </a:r>
            <a:r>
              <a:rPr lang="pl-PL" b="1" dirty="0"/>
              <a:t> o dyplom</a:t>
            </a:r>
          </a:p>
          <a:p>
            <a:pPr marL="0" indent="0">
              <a:buNone/>
            </a:pPr>
            <a:endParaRPr lang="pl-PL" sz="800" b="1" dirty="0"/>
          </a:p>
          <a:p>
            <a:pPr marL="0" indent="0">
              <a:buNone/>
            </a:pPr>
            <a:endParaRPr lang="pl-PL" sz="300" dirty="0"/>
          </a:p>
          <a:p>
            <a:pPr marL="0" indent="0">
              <a:buNone/>
            </a:pPr>
            <a:r>
              <a:rPr lang="pl-PL" sz="1600" dirty="0"/>
              <a:t>– </a:t>
            </a:r>
            <a:r>
              <a:rPr lang="pl-PL" dirty="0"/>
              <a:t>uczestnicy gry: studenci </a:t>
            </a: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sz="300" dirty="0"/>
          </a:p>
          <a:p>
            <a:pPr marL="0" indent="0">
              <a:buNone/>
            </a:pPr>
            <a:r>
              <a:rPr lang="pl-PL" sz="1600" dirty="0"/>
              <a:t>– </a:t>
            </a:r>
            <a:r>
              <a:rPr lang="pl-PL" dirty="0"/>
              <a:t>kolekcjonowanie punktów (ECTS) i ocen (przechodzenie </a:t>
            </a:r>
            <a:br>
              <a:rPr lang="pl-PL" dirty="0"/>
            </a:br>
            <a:r>
              <a:rPr lang="pl-PL" dirty="0"/>
              <a:t>na kolejny „poziom” – rok) </a:t>
            </a:r>
            <a:br>
              <a:rPr lang="pl-PL" sz="1600" dirty="0"/>
            </a:br>
            <a:endParaRPr lang="pl-PL" sz="300" dirty="0"/>
          </a:p>
          <a:p>
            <a:pPr marL="0" indent="0">
              <a:buNone/>
            </a:pPr>
            <a:r>
              <a:rPr lang="pl-PL" sz="1600" dirty="0"/>
              <a:t>– </a:t>
            </a:r>
            <a:r>
              <a:rPr lang="pl-PL" dirty="0"/>
              <a:t>pozytywna informacja zwrotna w przypadku niepowodzeń </a:t>
            </a:r>
            <a:br>
              <a:rPr lang="pl-PL" dirty="0"/>
            </a:br>
            <a:r>
              <a:rPr lang="pl-PL" dirty="0"/>
              <a:t>   („koła ratunkowe” rzucane przez dziekanat:)</a:t>
            </a:r>
          </a:p>
          <a:p>
            <a:pPr marL="0" indent="0">
              <a:buNone/>
            </a:pPr>
            <a:endParaRPr lang="pl-PL" sz="300" dirty="0"/>
          </a:p>
          <a:p>
            <a:pPr marL="0" indent="0">
              <a:buNone/>
            </a:pPr>
            <a:r>
              <a:rPr lang="pl-PL" sz="1600" dirty="0"/>
              <a:t>– </a:t>
            </a:r>
            <a:r>
              <a:rPr lang="pl-PL" dirty="0"/>
              <a:t>system odznak (stypendia za naukę lub </a:t>
            </a:r>
            <a:br>
              <a:rPr lang="pl-PL" dirty="0"/>
            </a:br>
            <a:r>
              <a:rPr lang="pl-PL" dirty="0"/>
              <a:t>    </a:t>
            </a:r>
            <a:r>
              <a:rPr lang="pl-PL" i="1" dirty="0"/>
              <a:t>złoty puchar </a:t>
            </a:r>
            <a:r>
              <a:rPr lang="pl-PL" dirty="0"/>
              <a:t>za rok zaliczony bez poprawek:)</a:t>
            </a:r>
          </a:p>
          <a:p>
            <a:pPr marL="0" indent="0">
              <a:buNone/>
            </a:pPr>
            <a:endParaRPr lang="pl-PL" sz="300" dirty="0"/>
          </a:p>
          <a:p>
            <a:pPr marL="0" indent="0">
              <a:buNone/>
            </a:pPr>
            <a:r>
              <a:rPr lang="pl-PL" sz="1600" dirty="0"/>
              <a:t>– </a:t>
            </a:r>
            <a:r>
              <a:rPr lang="pl-PL" dirty="0"/>
              <a:t>trofeum końcowe – </a:t>
            </a:r>
            <a:r>
              <a:rPr lang="pl-PL" b="1" dirty="0"/>
              <a:t>dyplom</a:t>
            </a:r>
            <a:r>
              <a:rPr lang="pl-PL" dirty="0"/>
              <a:t> </a:t>
            </a:r>
          </a:p>
          <a:p>
            <a:endParaRPr lang="pl-PL" sz="2000" dirty="0"/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7" name="Symbol zastępczy tekstu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dirty="0"/>
              <a:t>Dziekanatowy projekt aplikacji mobilnej </a:t>
            </a:r>
            <a:r>
              <a:rPr lang="pl-PL" dirty="0" err="1"/>
              <a:t>GoD</a:t>
            </a:r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05" y="1787410"/>
            <a:ext cx="4763165" cy="32008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347728B-982D-4506-9064-BC93A7FA59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08" y="56566"/>
            <a:ext cx="1967150" cy="72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40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18196</TotalTime>
  <Words>581</Words>
  <Application>Microsoft Office PowerPoint</Application>
  <PresentationFormat>Pokaz na ekranie (16:9)</PresentationFormat>
  <Paragraphs>137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宋体</vt:lpstr>
      <vt:lpstr>Arial</vt:lpstr>
      <vt:lpstr>Calibri</vt:lpstr>
      <vt:lpstr>Lato</vt:lpstr>
      <vt:lpstr>Times New Roman</vt:lpstr>
      <vt:lpstr>Wingdings</vt:lpstr>
      <vt:lpstr>Office Theme</vt:lpstr>
      <vt:lpstr>Aplikacja „Gra o dyplom”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Anna Mielczarek-Taica (a_taica)</cp:lastModifiedBy>
  <cp:revision>177</cp:revision>
  <dcterms:created xsi:type="dcterms:W3CDTF">2016-12-06T12:50:57Z</dcterms:created>
  <dcterms:modified xsi:type="dcterms:W3CDTF">2021-08-05T15:33:29Z</dcterms:modified>
</cp:coreProperties>
</file>